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1549" r:id="rId3"/>
    <p:sldId id="799" r:id="rId4"/>
    <p:sldId id="1518" r:id="rId5"/>
    <p:sldId id="1519" r:id="rId6"/>
    <p:sldId id="1521" r:id="rId7"/>
    <p:sldId id="1535" r:id="rId8"/>
    <p:sldId id="1520" r:id="rId9"/>
    <p:sldId id="1522" r:id="rId10"/>
    <p:sldId id="1523" r:id="rId11"/>
    <p:sldId id="1351" r:id="rId12"/>
    <p:sldId id="1352" r:id="rId13"/>
    <p:sldId id="1353" r:id="rId14"/>
    <p:sldId id="1540" r:id="rId15"/>
    <p:sldId id="1536" r:id="rId16"/>
    <p:sldId id="1537" r:id="rId17"/>
    <p:sldId id="1526" r:id="rId18"/>
    <p:sldId id="1527" r:id="rId19"/>
    <p:sldId id="1530" r:id="rId20"/>
    <p:sldId id="1531" r:id="rId21"/>
    <p:sldId id="1492" r:id="rId22"/>
    <p:sldId id="1493" r:id="rId23"/>
    <p:sldId id="1494" r:id="rId24"/>
    <p:sldId id="1538" r:id="rId25"/>
    <p:sldId id="1539" r:id="rId26"/>
    <p:sldId id="1384" r:id="rId27"/>
    <p:sldId id="1385" r:id="rId28"/>
    <p:sldId id="1383" r:id="rId29"/>
    <p:sldId id="1541" r:id="rId30"/>
    <p:sldId id="1543" r:id="rId31"/>
    <p:sldId id="1512" r:id="rId32"/>
    <p:sldId id="1514" r:id="rId33"/>
    <p:sldId id="1513" r:id="rId34"/>
    <p:sldId id="1544" r:id="rId35"/>
    <p:sldId id="1389" r:id="rId36"/>
    <p:sldId id="1550" r:id="rId37"/>
    <p:sldId id="1551" r:id="rId38"/>
    <p:sldId id="1552" r:id="rId39"/>
    <p:sldId id="1553" r:id="rId40"/>
    <p:sldId id="1554" r:id="rId41"/>
    <p:sldId id="1555" r:id="rId42"/>
    <p:sldId id="1556" r:id="rId43"/>
    <p:sldId id="1557" r:id="rId44"/>
    <p:sldId id="1558" r:id="rId45"/>
    <p:sldId id="1559" r:id="rId46"/>
    <p:sldId id="1560" r:id="rId47"/>
    <p:sldId id="1561" r:id="rId48"/>
    <p:sldId id="1562" r:id="rId49"/>
    <p:sldId id="1563" r:id="rId50"/>
    <p:sldId id="1516" r:id="rId51"/>
    <p:sldId id="1457" r:id="rId52"/>
    <p:sldId id="1458" r:id="rId53"/>
    <p:sldId id="1470" r:id="rId54"/>
    <p:sldId id="1471" r:id="rId55"/>
    <p:sldId id="1472" r:id="rId56"/>
    <p:sldId id="1469" r:id="rId57"/>
    <p:sldId id="1573" r:id="rId58"/>
    <p:sldId id="1575" r:id="rId59"/>
    <p:sldId id="1576" r:id="rId60"/>
    <p:sldId id="1571" r:id="rId61"/>
    <p:sldId id="1572" r:id="rId62"/>
    <p:sldId id="1564" r:id="rId63"/>
    <p:sldId id="1566" r:id="rId64"/>
    <p:sldId id="1567" r:id="rId65"/>
    <p:sldId id="1568" r:id="rId66"/>
    <p:sldId id="1569" r:id="rId67"/>
    <p:sldId id="1570" r:id="rId68"/>
    <p:sldId id="1545" r:id="rId69"/>
    <p:sldId id="1547" r:id="rId70"/>
    <p:sldId id="1548" r:id="rId7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66CC"/>
    <a:srgbClr val="3366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1995" autoAdjust="0"/>
  </p:normalViewPr>
  <p:slideViewPr>
    <p:cSldViewPr>
      <p:cViewPr varScale="1">
        <p:scale>
          <a:sx n="113" d="100"/>
          <a:sy n="113" d="100"/>
        </p:scale>
        <p:origin x="552" y="108"/>
      </p:cViewPr>
      <p:guideLst>
        <p:guide orient="horz" pos="2160"/>
        <p:guide pos="2880"/>
      </p:guideLst>
    </p:cSldViewPr>
  </p:slideViewPr>
  <p:outlineViewPr>
    <p:cViewPr>
      <p:scale>
        <a:sx n="33" d="100"/>
        <a:sy n="33" d="100"/>
      </p:scale>
      <p:origin x="0" y="-1907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2310" y="-10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 y="6"/>
            <a:ext cx="2945659" cy="496330"/>
          </a:xfrm>
          <a:prstGeom prst="rect">
            <a:avLst/>
          </a:prstGeom>
        </p:spPr>
        <p:txBody>
          <a:bodyPr vert="horz" lIns="91425" tIns="45711" rIns="91425" bIns="45711" rtlCol="0"/>
          <a:lstStyle>
            <a:lvl1pPr algn="l">
              <a:defRPr sz="1200"/>
            </a:lvl1pPr>
          </a:lstStyle>
          <a:p>
            <a:endParaRPr lang="de-CH"/>
          </a:p>
        </p:txBody>
      </p:sp>
      <p:sp>
        <p:nvSpPr>
          <p:cNvPr id="3" name="Datumsplatzhalter 2"/>
          <p:cNvSpPr>
            <a:spLocks noGrp="1"/>
          </p:cNvSpPr>
          <p:nvPr>
            <p:ph type="dt" sz="quarter" idx="1"/>
          </p:nvPr>
        </p:nvSpPr>
        <p:spPr>
          <a:xfrm>
            <a:off x="3850453" y="6"/>
            <a:ext cx="2945659" cy="496330"/>
          </a:xfrm>
          <a:prstGeom prst="rect">
            <a:avLst/>
          </a:prstGeom>
        </p:spPr>
        <p:txBody>
          <a:bodyPr vert="horz" lIns="91425" tIns="45711" rIns="91425" bIns="45711" rtlCol="0"/>
          <a:lstStyle>
            <a:lvl1pPr algn="r">
              <a:defRPr sz="1200"/>
            </a:lvl1pPr>
          </a:lstStyle>
          <a:p>
            <a:fld id="{5B7A8D21-520F-4D6E-BAE9-C6EC0861C0B7}" type="datetimeFigureOut">
              <a:rPr lang="de-CH" smtClean="0"/>
              <a:pPr/>
              <a:t>05.12.2017</a:t>
            </a:fld>
            <a:endParaRPr lang="de-CH"/>
          </a:p>
        </p:txBody>
      </p:sp>
      <p:sp>
        <p:nvSpPr>
          <p:cNvPr id="4" name="Fußzeilenplatzhalter 3"/>
          <p:cNvSpPr>
            <a:spLocks noGrp="1"/>
          </p:cNvSpPr>
          <p:nvPr>
            <p:ph type="ftr" sz="quarter" idx="2"/>
          </p:nvPr>
        </p:nvSpPr>
        <p:spPr>
          <a:xfrm>
            <a:off x="7" y="9428594"/>
            <a:ext cx="2945659" cy="496330"/>
          </a:xfrm>
          <a:prstGeom prst="rect">
            <a:avLst/>
          </a:prstGeom>
        </p:spPr>
        <p:txBody>
          <a:bodyPr vert="horz" lIns="91425" tIns="45711" rIns="91425" bIns="45711" rtlCol="0" anchor="b"/>
          <a:lstStyle>
            <a:lvl1pPr algn="l">
              <a:defRPr sz="1200"/>
            </a:lvl1pPr>
          </a:lstStyle>
          <a:p>
            <a:endParaRPr lang="de-CH"/>
          </a:p>
        </p:txBody>
      </p:sp>
      <p:sp>
        <p:nvSpPr>
          <p:cNvPr id="5" name="Foliennummernplatzhalter 4"/>
          <p:cNvSpPr>
            <a:spLocks noGrp="1"/>
          </p:cNvSpPr>
          <p:nvPr>
            <p:ph type="sldNum" sz="quarter" idx="3"/>
          </p:nvPr>
        </p:nvSpPr>
        <p:spPr>
          <a:xfrm>
            <a:off x="3850453" y="9428594"/>
            <a:ext cx="2945659" cy="496330"/>
          </a:xfrm>
          <a:prstGeom prst="rect">
            <a:avLst/>
          </a:prstGeom>
        </p:spPr>
        <p:txBody>
          <a:bodyPr vert="horz" lIns="91425" tIns="45711" rIns="91425" bIns="45711" rtlCol="0" anchor="b"/>
          <a:lstStyle>
            <a:lvl1pPr algn="r">
              <a:defRPr sz="1200"/>
            </a:lvl1pPr>
          </a:lstStyle>
          <a:p>
            <a:fld id="{9052F475-7CC0-4341-A60A-7DAB22D7C40B}" type="slidenum">
              <a:rPr lang="de-CH" smtClean="0"/>
              <a:pPr/>
              <a:t>‹Nr.›</a:t>
            </a:fld>
            <a:endParaRPr lang="de-CH"/>
          </a:p>
        </p:txBody>
      </p:sp>
    </p:spTree>
    <p:extLst>
      <p:ext uri="{BB962C8B-B14F-4D97-AF65-F5344CB8AC3E}">
        <p14:creationId xmlns:p14="http://schemas.microsoft.com/office/powerpoint/2010/main" val="3899104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7" y="6"/>
            <a:ext cx="2945659" cy="496330"/>
          </a:xfrm>
          <a:prstGeom prst="rect">
            <a:avLst/>
          </a:prstGeom>
        </p:spPr>
        <p:txBody>
          <a:bodyPr vert="horz" lIns="91425" tIns="45711" rIns="91425" bIns="45711" rtlCol="0"/>
          <a:lstStyle>
            <a:lvl1pPr algn="l">
              <a:defRPr sz="1200"/>
            </a:lvl1pPr>
          </a:lstStyle>
          <a:p>
            <a:endParaRPr lang="de-CH" dirty="0"/>
          </a:p>
        </p:txBody>
      </p:sp>
      <p:sp>
        <p:nvSpPr>
          <p:cNvPr id="3" name="Datumsplatzhalter 2"/>
          <p:cNvSpPr>
            <a:spLocks noGrp="1"/>
          </p:cNvSpPr>
          <p:nvPr>
            <p:ph type="dt" idx="1"/>
          </p:nvPr>
        </p:nvSpPr>
        <p:spPr>
          <a:xfrm>
            <a:off x="3850453" y="6"/>
            <a:ext cx="2945659" cy="496330"/>
          </a:xfrm>
          <a:prstGeom prst="rect">
            <a:avLst/>
          </a:prstGeom>
        </p:spPr>
        <p:txBody>
          <a:bodyPr vert="horz" lIns="91425" tIns="45711" rIns="91425" bIns="45711" rtlCol="0"/>
          <a:lstStyle>
            <a:lvl1pPr algn="r">
              <a:defRPr sz="1200"/>
            </a:lvl1pPr>
          </a:lstStyle>
          <a:p>
            <a:fld id="{5247DA8C-C51E-4C08-A092-38155EC6DC45}" type="datetimeFigureOut">
              <a:rPr lang="de-CH" smtClean="0"/>
              <a:pPr/>
              <a:t>05.12.2017</a:t>
            </a:fld>
            <a:endParaRPr lang="de-CH" dirty="0"/>
          </a:p>
        </p:txBody>
      </p:sp>
      <p:sp>
        <p:nvSpPr>
          <p:cNvPr id="4" name="Folienbildplatzhalter 3"/>
          <p:cNvSpPr>
            <a:spLocks noGrp="1" noRot="1" noChangeAspect="1"/>
          </p:cNvSpPr>
          <p:nvPr>
            <p:ph type="sldImg" idx="2"/>
          </p:nvPr>
        </p:nvSpPr>
        <p:spPr>
          <a:xfrm>
            <a:off x="920750" y="744538"/>
            <a:ext cx="4956175" cy="3717925"/>
          </a:xfrm>
          <a:prstGeom prst="rect">
            <a:avLst/>
          </a:prstGeom>
          <a:noFill/>
          <a:ln w="12700">
            <a:solidFill>
              <a:prstClr val="black"/>
            </a:solidFill>
          </a:ln>
        </p:spPr>
        <p:txBody>
          <a:bodyPr vert="horz" lIns="91425" tIns="45711" rIns="91425" bIns="45711" rtlCol="0" anchor="ctr"/>
          <a:lstStyle/>
          <a:p>
            <a:endParaRPr lang="de-CH" dirty="0"/>
          </a:p>
        </p:txBody>
      </p:sp>
      <p:sp>
        <p:nvSpPr>
          <p:cNvPr id="5" name="Notizenplatzhalter 4"/>
          <p:cNvSpPr>
            <a:spLocks noGrp="1"/>
          </p:cNvSpPr>
          <p:nvPr>
            <p:ph type="body" sz="quarter" idx="3"/>
          </p:nvPr>
        </p:nvSpPr>
        <p:spPr>
          <a:xfrm>
            <a:off x="679768" y="4715166"/>
            <a:ext cx="5438140" cy="4466987"/>
          </a:xfrm>
          <a:prstGeom prst="rect">
            <a:avLst/>
          </a:prstGeom>
        </p:spPr>
        <p:txBody>
          <a:bodyPr vert="horz" lIns="91425" tIns="45711" rIns="91425" bIns="45711"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7" y="9428594"/>
            <a:ext cx="2945659" cy="496330"/>
          </a:xfrm>
          <a:prstGeom prst="rect">
            <a:avLst/>
          </a:prstGeom>
        </p:spPr>
        <p:txBody>
          <a:bodyPr vert="horz" lIns="91425" tIns="45711" rIns="91425" bIns="45711"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53" y="9428594"/>
            <a:ext cx="2945659" cy="496330"/>
          </a:xfrm>
          <a:prstGeom prst="rect">
            <a:avLst/>
          </a:prstGeom>
        </p:spPr>
        <p:txBody>
          <a:bodyPr vert="horz" lIns="91425" tIns="45711" rIns="91425" bIns="45711" rtlCol="0" anchor="b"/>
          <a:lstStyle>
            <a:lvl1pPr algn="r">
              <a:defRPr sz="1200"/>
            </a:lvl1pPr>
          </a:lstStyle>
          <a:p>
            <a:fld id="{6039EC0A-BE78-40CB-B356-83093880A102}" type="slidenum">
              <a:rPr lang="de-CH" smtClean="0"/>
              <a:pPr/>
              <a:t>‹Nr.›</a:t>
            </a:fld>
            <a:endParaRPr lang="de-CH" dirty="0"/>
          </a:p>
        </p:txBody>
      </p:sp>
    </p:spTree>
    <p:extLst>
      <p:ext uri="{BB962C8B-B14F-4D97-AF65-F5344CB8AC3E}">
        <p14:creationId xmlns:p14="http://schemas.microsoft.com/office/powerpoint/2010/main" val="305699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8" Type="http://schemas.openxmlformats.org/officeDocument/2006/relationships/hyperlink" Target="http://de.wikipedia.org/wiki/Urheberrecht" TargetMode="External"/><Relationship Id="rId3" Type="http://schemas.openxmlformats.org/officeDocument/2006/relationships/hyperlink" Target="http://de.wikipedia.org/wiki/Anma%C3%9Fung" TargetMode="External"/><Relationship Id="rId7" Type="http://schemas.openxmlformats.org/officeDocument/2006/relationships/hyperlink" Target="http://de.wikipedia.org/wiki/Zitat"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de.wikipedia.org/wiki/Wissenschaftliche_Ver%C3%B6ffentlichung" TargetMode="External"/><Relationship Id="rId5" Type="http://schemas.openxmlformats.org/officeDocument/2006/relationships/hyperlink" Target="http://de.wikipedia.org/wiki/Design" TargetMode="External"/><Relationship Id="rId4" Type="http://schemas.openxmlformats.org/officeDocument/2006/relationships/hyperlink" Target="http://de.wikipedia.org/wiki/Erfindung"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latin typeface="Arial" charset="0"/>
                <a:cs typeface="Arial" charset="0"/>
              </a:rPr>
              <a:t>Erwartungen an dieses Referat sind offensichtlich sehr hoch.</a:t>
            </a:r>
          </a:p>
          <a:p>
            <a:endParaRPr lang="de-CH" dirty="0">
              <a:latin typeface="Arial" charset="0"/>
              <a:cs typeface="Arial" charset="0"/>
            </a:endParaRPr>
          </a:p>
          <a:p>
            <a:r>
              <a:rPr lang="de-CH" dirty="0">
                <a:latin typeface="Arial" charset="0"/>
                <a:cs typeface="Arial" charset="0"/>
              </a:rPr>
              <a:t>Grusswort von Anne </a:t>
            </a:r>
            <a:r>
              <a:rPr lang="de-CH" dirty="0" err="1">
                <a:latin typeface="Arial" charset="0"/>
                <a:cs typeface="Arial" charset="0"/>
              </a:rPr>
              <a:t>Varenne</a:t>
            </a:r>
            <a:r>
              <a:rPr lang="de-CH" dirty="0">
                <a:latin typeface="Arial" charset="0"/>
                <a:cs typeface="Arial" charset="0"/>
              </a:rPr>
              <a:t> zahlreiche Fragen und Hinweise zu offenen rechtlichen Themen insbesondere natürlich auch zur Frage der Urheberrechte</a:t>
            </a:r>
          </a:p>
          <a:p>
            <a:endParaRPr lang="de-CH" dirty="0">
              <a:latin typeface="Arial" charset="0"/>
              <a:cs typeface="Arial" charset="0"/>
            </a:endParaRPr>
          </a:p>
          <a:p>
            <a:r>
              <a:rPr lang="de-CH" dirty="0">
                <a:latin typeface="Arial" charset="0"/>
                <a:cs typeface="Arial" charset="0"/>
              </a:rPr>
              <a:t>Im Grusswort von Amtschef Urs Schwager wird die Hoffnung verknüpft, dass dieses Rat Freiräume aufzeigt und die Rechtslage die Lehrpersonen nicht zu sehr einengt. </a:t>
            </a:r>
          </a:p>
          <a:p>
            <a:endParaRPr lang="de-CH" dirty="0">
              <a:latin typeface="Arial" charset="0"/>
              <a:cs typeface="Arial" charset="0"/>
            </a:endParaRPr>
          </a:p>
          <a:p>
            <a:r>
              <a:rPr lang="de-CH" dirty="0">
                <a:latin typeface="Arial" charset="0"/>
                <a:cs typeface="Arial" charset="0"/>
              </a:rPr>
              <a:t>Ob ich alle Erwartungen erfüllen kann ist offen, doch zumindest werde ich versuchen einzelne Fragen zu beantworten und mein persönliches Ziel ist es die notwendigen Freiräume aufzuzeigen. </a:t>
            </a:r>
          </a:p>
          <a:p>
            <a:endParaRPr lang="de-CH" dirty="0">
              <a:latin typeface="Arial" charset="0"/>
              <a:cs typeface="Arial" charset="0"/>
            </a:endParaRPr>
          </a:p>
          <a:p>
            <a:r>
              <a:rPr lang="de-CH" dirty="0">
                <a:latin typeface="Arial" charset="0"/>
                <a:cs typeface="Arial" charset="0"/>
              </a:rPr>
              <a:t>Schule und </a:t>
            </a:r>
            <a:r>
              <a:rPr lang="de-CH" dirty="0" err="1">
                <a:latin typeface="Arial" charset="0"/>
                <a:cs typeface="Arial" charset="0"/>
              </a:rPr>
              <a:t>Bildunf</a:t>
            </a:r>
            <a:r>
              <a:rPr lang="de-CH" dirty="0">
                <a:latin typeface="Arial" charset="0"/>
                <a:cs typeface="Arial" charset="0"/>
              </a:rPr>
              <a:t> findet zu einem wesentlichen Teil nicht im geschützten Rahmen des Schulzimmer statt. </a:t>
            </a:r>
            <a:endParaRPr lang="de-DE" dirty="0">
              <a:latin typeface="Arial" charset="0"/>
              <a:cs typeface="Arial" charset="0"/>
            </a:endParaRPr>
          </a:p>
        </p:txBody>
      </p:sp>
      <p:sp>
        <p:nvSpPr>
          <p:cNvPr id="4" name="Foliennummernplatzhalter 3"/>
          <p:cNvSpPr>
            <a:spLocks noGrp="1"/>
          </p:cNvSpPr>
          <p:nvPr>
            <p:ph type="sldNum" sz="quarter" idx="10"/>
          </p:nvPr>
        </p:nvSpPr>
        <p:spPr/>
        <p:txBody>
          <a:bodyPr/>
          <a:lstStyle/>
          <a:p>
            <a:fld id="{6039EC0A-BE78-40CB-B356-83093880A102}"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10</a:t>
            </a:fld>
            <a:endParaRPr lang="de-CH" dirty="0"/>
          </a:p>
        </p:txBody>
      </p:sp>
    </p:spTree>
    <p:extLst>
      <p:ext uri="{BB962C8B-B14F-4D97-AF65-F5344CB8AC3E}">
        <p14:creationId xmlns:p14="http://schemas.microsoft.com/office/powerpoint/2010/main" val="300994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11</a:t>
            </a:fld>
            <a:endParaRPr lang="de-CH" dirty="0"/>
          </a:p>
        </p:txBody>
      </p:sp>
    </p:spTree>
    <p:extLst>
      <p:ext uri="{BB962C8B-B14F-4D97-AF65-F5344CB8AC3E}">
        <p14:creationId xmlns:p14="http://schemas.microsoft.com/office/powerpoint/2010/main" val="308100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12</a:t>
            </a:fld>
            <a:endParaRPr lang="de-CH" dirty="0"/>
          </a:p>
        </p:txBody>
      </p:sp>
    </p:spTree>
    <p:extLst>
      <p:ext uri="{BB962C8B-B14F-4D97-AF65-F5344CB8AC3E}">
        <p14:creationId xmlns:p14="http://schemas.microsoft.com/office/powerpoint/2010/main" val="185672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13</a:t>
            </a:fld>
            <a:endParaRPr lang="de-CH" dirty="0"/>
          </a:p>
        </p:txBody>
      </p:sp>
    </p:spTree>
    <p:extLst>
      <p:ext uri="{BB962C8B-B14F-4D97-AF65-F5344CB8AC3E}">
        <p14:creationId xmlns:p14="http://schemas.microsoft.com/office/powerpoint/2010/main" val="356520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4E24CE-194C-4CB1-A00D-99E1B18B2B29}" type="slidenum">
              <a:rPr lang="de-CH" smtClean="0"/>
              <a:pPr/>
              <a:t>14</a:t>
            </a:fld>
            <a:endParaRPr lang="de-CH"/>
          </a:p>
        </p:txBody>
      </p:sp>
      <p:sp>
        <p:nvSpPr>
          <p:cNvPr id="73731" name="Rectangle 2"/>
          <p:cNvSpPr>
            <a:spLocks noGrp="1" noRot="1" noChangeAspect="1" noChangeArrowheads="1" noTextEdit="1"/>
          </p:cNvSpPr>
          <p:nvPr>
            <p:ph type="sldImg"/>
          </p:nvPr>
        </p:nvSpPr>
        <p:spPr>
          <a:xfrm>
            <a:off x="919163" y="744538"/>
            <a:ext cx="4964112" cy="3722687"/>
          </a:xfrm>
          <a:ln/>
        </p:spPr>
      </p:sp>
      <p:sp>
        <p:nvSpPr>
          <p:cNvPr id="73732" name="Rectangle 3"/>
          <p:cNvSpPr>
            <a:spLocks noGrp="1" noChangeArrowheads="1"/>
          </p:cNvSpPr>
          <p:nvPr>
            <p:ph type="body" idx="1"/>
          </p:nvPr>
        </p:nvSpPr>
        <p:spPr>
          <a:xfrm>
            <a:off x="679619" y="4716479"/>
            <a:ext cx="5438463" cy="4465637"/>
          </a:xfrm>
          <a:noFill/>
          <a:ln/>
        </p:spPr>
        <p:txBody>
          <a:bodyPr/>
          <a:lstStyle/>
          <a:p>
            <a:pPr eaLnBrk="1" hangingPunct="1">
              <a:buFontTx/>
              <a:buChar char="-"/>
            </a:pPr>
            <a:endParaRPr lang="de-DE" sz="1400" dirty="0">
              <a:latin typeface="Arial" pitchFamily="34" charset="0"/>
              <a:cs typeface="Arial" pitchFamily="34" charset="0"/>
            </a:endParaRPr>
          </a:p>
        </p:txBody>
      </p:sp>
    </p:spTree>
    <p:extLst>
      <p:ext uri="{BB962C8B-B14F-4D97-AF65-F5344CB8AC3E}">
        <p14:creationId xmlns:p14="http://schemas.microsoft.com/office/powerpoint/2010/main" val="310046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4E24CE-194C-4CB1-A00D-99E1B18B2B29}" type="slidenum">
              <a:rPr lang="de-CH" smtClean="0"/>
              <a:pPr/>
              <a:t>15</a:t>
            </a:fld>
            <a:endParaRPr lang="de-CH"/>
          </a:p>
        </p:txBody>
      </p:sp>
      <p:sp>
        <p:nvSpPr>
          <p:cNvPr id="73731" name="Rectangle 2"/>
          <p:cNvSpPr>
            <a:spLocks noGrp="1" noRot="1" noChangeAspect="1" noChangeArrowheads="1" noTextEdit="1"/>
          </p:cNvSpPr>
          <p:nvPr>
            <p:ph type="sldImg"/>
          </p:nvPr>
        </p:nvSpPr>
        <p:spPr>
          <a:xfrm>
            <a:off x="919163" y="744538"/>
            <a:ext cx="4964112" cy="3722687"/>
          </a:xfrm>
          <a:ln/>
        </p:spPr>
      </p:sp>
      <p:sp>
        <p:nvSpPr>
          <p:cNvPr id="73732" name="Rectangle 3"/>
          <p:cNvSpPr>
            <a:spLocks noGrp="1" noChangeArrowheads="1"/>
          </p:cNvSpPr>
          <p:nvPr>
            <p:ph type="body" idx="1"/>
          </p:nvPr>
        </p:nvSpPr>
        <p:spPr>
          <a:xfrm>
            <a:off x="679619" y="4716479"/>
            <a:ext cx="5438463" cy="4465637"/>
          </a:xfrm>
          <a:noFill/>
          <a:ln/>
        </p:spPr>
        <p:txBody>
          <a:bodyPr/>
          <a:lstStyle/>
          <a:p>
            <a:pPr eaLnBrk="1" hangingPunct="1">
              <a:buFontTx/>
              <a:buChar char="-"/>
            </a:pPr>
            <a:endParaRPr lang="de-DE" sz="1400" dirty="0">
              <a:latin typeface="Arial" pitchFamily="34" charset="0"/>
              <a:cs typeface="Arial" pitchFamily="34" charset="0"/>
            </a:endParaRPr>
          </a:p>
        </p:txBody>
      </p:sp>
    </p:spTree>
    <p:extLst>
      <p:ext uri="{BB962C8B-B14F-4D97-AF65-F5344CB8AC3E}">
        <p14:creationId xmlns:p14="http://schemas.microsoft.com/office/powerpoint/2010/main" val="331799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4E24CE-194C-4CB1-A00D-99E1B18B2B29}" type="slidenum">
              <a:rPr lang="de-CH" smtClean="0"/>
              <a:pPr/>
              <a:t>16</a:t>
            </a:fld>
            <a:endParaRPr lang="de-CH"/>
          </a:p>
        </p:txBody>
      </p:sp>
      <p:sp>
        <p:nvSpPr>
          <p:cNvPr id="73731" name="Rectangle 2"/>
          <p:cNvSpPr>
            <a:spLocks noGrp="1" noRot="1" noChangeAspect="1" noChangeArrowheads="1" noTextEdit="1"/>
          </p:cNvSpPr>
          <p:nvPr>
            <p:ph type="sldImg"/>
          </p:nvPr>
        </p:nvSpPr>
        <p:spPr>
          <a:xfrm>
            <a:off x="919163" y="744538"/>
            <a:ext cx="4964112" cy="3722687"/>
          </a:xfrm>
          <a:ln/>
        </p:spPr>
      </p:sp>
      <p:sp>
        <p:nvSpPr>
          <p:cNvPr id="73732" name="Rectangle 3"/>
          <p:cNvSpPr>
            <a:spLocks noGrp="1" noChangeArrowheads="1"/>
          </p:cNvSpPr>
          <p:nvPr>
            <p:ph type="body" idx="1"/>
          </p:nvPr>
        </p:nvSpPr>
        <p:spPr>
          <a:xfrm>
            <a:off x="679619" y="4716479"/>
            <a:ext cx="5438463" cy="4465637"/>
          </a:xfrm>
          <a:noFill/>
          <a:ln/>
        </p:spPr>
        <p:txBody>
          <a:bodyPr/>
          <a:lstStyle/>
          <a:p>
            <a:pPr eaLnBrk="1" hangingPunct="1">
              <a:buFontTx/>
              <a:buChar char="-"/>
            </a:pPr>
            <a:endParaRPr lang="de-DE" sz="1400" dirty="0">
              <a:latin typeface="Arial" pitchFamily="34" charset="0"/>
              <a:cs typeface="Arial" pitchFamily="34" charset="0"/>
            </a:endParaRPr>
          </a:p>
        </p:txBody>
      </p:sp>
    </p:spTree>
    <p:extLst>
      <p:ext uri="{BB962C8B-B14F-4D97-AF65-F5344CB8AC3E}">
        <p14:creationId xmlns:p14="http://schemas.microsoft.com/office/powerpoint/2010/main" val="392543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17</a:t>
            </a:fld>
            <a:endParaRPr lang="de-CH" dirty="0"/>
          </a:p>
        </p:txBody>
      </p:sp>
    </p:spTree>
    <p:extLst>
      <p:ext uri="{BB962C8B-B14F-4D97-AF65-F5344CB8AC3E}">
        <p14:creationId xmlns:p14="http://schemas.microsoft.com/office/powerpoint/2010/main" val="2628515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18</a:t>
            </a:fld>
            <a:endParaRPr lang="de-CH" dirty="0"/>
          </a:p>
        </p:txBody>
      </p:sp>
    </p:spTree>
    <p:extLst>
      <p:ext uri="{BB962C8B-B14F-4D97-AF65-F5344CB8AC3E}">
        <p14:creationId xmlns:p14="http://schemas.microsoft.com/office/powerpoint/2010/main" val="369608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4E24CE-194C-4CB1-A00D-99E1B18B2B29}" type="slidenum">
              <a:rPr lang="de-CH" smtClean="0"/>
              <a:pPr/>
              <a:t>19</a:t>
            </a:fld>
            <a:endParaRPr lang="de-CH"/>
          </a:p>
        </p:txBody>
      </p:sp>
      <p:sp>
        <p:nvSpPr>
          <p:cNvPr id="73731" name="Rectangle 2"/>
          <p:cNvSpPr>
            <a:spLocks noGrp="1" noRot="1" noChangeAspect="1" noChangeArrowheads="1" noTextEdit="1"/>
          </p:cNvSpPr>
          <p:nvPr>
            <p:ph type="sldImg"/>
          </p:nvPr>
        </p:nvSpPr>
        <p:spPr>
          <a:xfrm>
            <a:off x="919163" y="744538"/>
            <a:ext cx="4964112" cy="3722687"/>
          </a:xfrm>
          <a:ln/>
        </p:spPr>
      </p:sp>
      <p:sp>
        <p:nvSpPr>
          <p:cNvPr id="73732" name="Rectangle 3"/>
          <p:cNvSpPr>
            <a:spLocks noGrp="1" noChangeArrowheads="1"/>
          </p:cNvSpPr>
          <p:nvPr>
            <p:ph type="body" idx="1"/>
          </p:nvPr>
        </p:nvSpPr>
        <p:spPr>
          <a:xfrm>
            <a:off x="679619" y="4716479"/>
            <a:ext cx="5438463" cy="4465637"/>
          </a:xfrm>
          <a:noFill/>
          <a:ln/>
        </p:spPr>
        <p:txBody>
          <a:bodyPr/>
          <a:lstStyle/>
          <a:p>
            <a:pPr eaLnBrk="1" hangingPunct="1">
              <a:buFontTx/>
              <a:buChar char="-"/>
            </a:pPr>
            <a:endParaRPr lang="de-DE" sz="1400" dirty="0">
              <a:latin typeface="Arial" pitchFamily="34" charset="0"/>
              <a:cs typeface="Arial" pitchFamily="34" charset="0"/>
            </a:endParaRPr>
          </a:p>
        </p:txBody>
      </p:sp>
    </p:spTree>
    <p:extLst>
      <p:ext uri="{BB962C8B-B14F-4D97-AF65-F5344CB8AC3E}">
        <p14:creationId xmlns:p14="http://schemas.microsoft.com/office/powerpoint/2010/main" val="363728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2</a:t>
            </a:fld>
            <a:endParaRPr lang="de-CH" dirty="0"/>
          </a:p>
        </p:txBody>
      </p:sp>
    </p:spTree>
    <p:extLst>
      <p:ext uri="{BB962C8B-B14F-4D97-AF65-F5344CB8AC3E}">
        <p14:creationId xmlns:p14="http://schemas.microsoft.com/office/powerpoint/2010/main" val="3178194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4E24CE-194C-4CB1-A00D-99E1B18B2B29}" type="slidenum">
              <a:rPr lang="de-CH" smtClean="0"/>
              <a:pPr/>
              <a:t>20</a:t>
            </a:fld>
            <a:endParaRPr lang="de-CH"/>
          </a:p>
        </p:txBody>
      </p:sp>
      <p:sp>
        <p:nvSpPr>
          <p:cNvPr id="73731" name="Rectangle 2"/>
          <p:cNvSpPr>
            <a:spLocks noGrp="1" noRot="1" noChangeAspect="1" noChangeArrowheads="1" noTextEdit="1"/>
          </p:cNvSpPr>
          <p:nvPr>
            <p:ph type="sldImg"/>
          </p:nvPr>
        </p:nvSpPr>
        <p:spPr>
          <a:xfrm>
            <a:off x="919163" y="744538"/>
            <a:ext cx="4964112" cy="3722687"/>
          </a:xfrm>
          <a:ln/>
        </p:spPr>
      </p:sp>
      <p:sp>
        <p:nvSpPr>
          <p:cNvPr id="73732" name="Rectangle 3"/>
          <p:cNvSpPr>
            <a:spLocks noGrp="1" noChangeArrowheads="1"/>
          </p:cNvSpPr>
          <p:nvPr>
            <p:ph type="body" idx="1"/>
          </p:nvPr>
        </p:nvSpPr>
        <p:spPr>
          <a:xfrm>
            <a:off x="679619" y="4716479"/>
            <a:ext cx="5438463" cy="4465637"/>
          </a:xfrm>
          <a:noFill/>
          <a:ln/>
        </p:spPr>
        <p:txBody>
          <a:bodyPr/>
          <a:lstStyle/>
          <a:p>
            <a:pPr eaLnBrk="1" hangingPunct="1">
              <a:buFontTx/>
              <a:buChar char="-"/>
            </a:pPr>
            <a:endParaRPr lang="de-DE" sz="1400" dirty="0">
              <a:latin typeface="Arial" pitchFamily="34" charset="0"/>
              <a:cs typeface="Arial" pitchFamily="34" charset="0"/>
            </a:endParaRPr>
          </a:p>
        </p:txBody>
      </p:sp>
    </p:spTree>
    <p:extLst>
      <p:ext uri="{BB962C8B-B14F-4D97-AF65-F5344CB8AC3E}">
        <p14:creationId xmlns:p14="http://schemas.microsoft.com/office/powerpoint/2010/main" val="4235842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21"/>
            <a:ext cx="5438140" cy="4466987"/>
          </a:xfrm>
        </p:spPr>
        <p:txBody>
          <a:bodyPr>
            <a:normAutofit/>
          </a:bodyPr>
          <a:lstStyle/>
          <a:p>
            <a:pPr>
              <a:lnSpc>
                <a:spcPct val="150000"/>
              </a:lnSpc>
              <a:buAutoNum type="arabicPeriod"/>
            </a:pPr>
            <a:r>
              <a:rPr lang="de-CH" b="1" dirty="0"/>
              <a:t>erlaubtes Risiko – allgemeines Lebensrisiko</a:t>
            </a:r>
          </a:p>
          <a:p>
            <a:pPr marL="0" indent="0">
              <a:lnSpc>
                <a:spcPct val="150000"/>
              </a:lnSpc>
              <a:buNone/>
            </a:pPr>
            <a:r>
              <a:rPr lang="de-CH" dirty="0"/>
              <a:t>z.B. Verstauchung im Turnunterricht</a:t>
            </a:r>
          </a:p>
          <a:p>
            <a:pPr marL="0" indent="0">
              <a:lnSpc>
                <a:spcPct val="150000"/>
              </a:lnSpc>
              <a:buNone/>
            </a:pPr>
            <a:endParaRPr lang="de-CH" dirty="0"/>
          </a:p>
          <a:p>
            <a:pPr marL="0" indent="0">
              <a:lnSpc>
                <a:spcPct val="150000"/>
              </a:lnSpc>
              <a:buNone/>
            </a:pPr>
            <a:r>
              <a:rPr lang="de-CH" b="1" dirty="0">
                <a:solidFill>
                  <a:srgbClr val="336699"/>
                </a:solidFill>
              </a:rPr>
              <a:t>2.</a:t>
            </a:r>
            <a:r>
              <a:rPr lang="de-CH" b="1" dirty="0"/>
              <a:t>   sozial nützliches Risiko</a:t>
            </a:r>
          </a:p>
          <a:p>
            <a:pPr marL="0" indent="0">
              <a:lnSpc>
                <a:spcPct val="150000"/>
              </a:lnSpc>
              <a:buNone/>
            </a:pPr>
            <a:r>
              <a:rPr lang="de-CH" dirty="0"/>
              <a:t>Wert des sozialen Nutzen  übersteigt den Gefahrenwert des potenziellen Risikos</a:t>
            </a:r>
          </a:p>
          <a:p>
            <a:pPr marL="0" indent="0">
              <a:lnSpc>
                <a:spcPct val="150000"/>
              </a:lnSpc>
              <a:buNone/>
            </a:pPr>
            <a:r>
              <a:rPr lang="de-CH" dirty="0"/>
              <a:t>z. B. Ertrinken kann durch Schwimmkenntnisse verhindert werden. </a:t>
            </a:r>
          </a:p>
          <a:p>
            <a:pPr marL="0" indent="0">
              <a:lnSpc>
                <a:spcPct val="150000"/>
              </a:lnSpc>
              <a:buNone/>
            </a:pPr>
            <a:endParaRPr lang="de-CH" dirty="0"/>
          </a:p>
          <a:p>
            <a:pPr marL="0" indent="0">
              <a:lnSpc>
                <a:spcPct val="150000"/>
              </a:lnSpc>
              <a:buNone/>
            </a:pPr>
            <a:r>
              <a:rPr lang="de-CH" b="1" dirty="0">
                <a:solidFill>
                  <a:srgbClr val="336699"/>
                </a:solidFill>
              </a:rPr>
              <a:t>3.</a:t>
            </a:r>
            <a:r>
              <a:rPr lang="de-CH" b="1" dirty="0"/>
              <a:t>   sozial übliches Risiko</a:t>
            </a:r>
          </a:p>
          <a:p>
            <a:pPr marL="0" indent="0">
              <a:lnSpc>
                <a:spcPct val="150000"/>
              </a:lnSpc>
              <a:buNone/>
            </a:pPr>
            <a:r>
              <a:rPr lang="de-CH" dirty="0"/>
              <a:t>Risiko wird auf breiter Ebene akzeptiert hat aber kaum gesellschaftlichen Nutzen</a:t>
            </a:r>
          </a:p>
          <a:p>
            <a:pPr marL="0" indent="0">
              <a:lnSpc>
                <a:spcPct val="150000"/>
              </a:lnSpc>
              <a:buNone/>
            </a:pPr>
            <a:r>
              <a:rPr lang="de-CH" dirty="0"/>
              <a:t>z.B. Skifahren</a:t>
            </a:r>
          </a:p>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21</a:t>
            </a:fld>
            <a:endParaRPr lang="de-CH" dirty="0"/>
          </a:p>
        </p:txBody>
      </p:sp>
    </p:spTree>
    <p:extLst>
      <p:ext uri="{BB962C8B-B14F-4D97-AF65-F5344CB8AC3E}">
        <p14:creationId xmlns:p14="http://schemas.microsoft.com/office/powerpoint/2010/main" val="1928233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21"/>
            <a:ext cx="5438140" cy="4466987"/>
          </a:xfrm>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22</a:t>
            </a:fld>
            <a:endParaRPr lang="de-CH" dirty="0"/>
          </a:p>
        </p:txBody>
      </p:sp>
    </p:spTree>
    <p:extLst>
      <p:ext uri="{BB962C8B-B14F-4D97-AF65-F5344CB8AC3E}">
        <p14:creationId xmlns:p14="http://schemas.microsoft.com/office/powerpoint/2010/main" val="3467270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21"/>
            <a:ext cx="5438140" cy="4466987"/>
          </a:xfrm>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23</a:t>
            </a:fld>
            <a:endParaRPr lang="de-CH" dirty="0"/>
          </a:p>
        </p:txBody>
      </p:sp>
    </p:spTree>
    <p:extLst>
      <p:ext uri="{BB962C8B-B14F-4D97-AF65-F5344CB8AC3E}">
        <p14:creationId xmlns:p14="http://schemas.microsoft.com/office/powerpoint/2010/main" val="3846548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4E24CE-194C-4CB1-A00D-99E1B18B2B29}" type="slidenum">
              <a:rPr lang="de-CH" smtClean="0"/>
              <a:pPr/>
              <a:t>24</a:t>
            </a:fld>
            <a:endParaRPr lang="de-CH"/>
          </a:p>
        </p:txBody>
      </p:sp>
      <p:sp>
        <p:nvSpPr>
          <p:cNvPr id="73731" name="Rectangle 2"/>
          <p:cNvSpPr>
            <a:spLocks noGrp="1" noRot="1" noChangeAspect="1" noChangeArrowheads="1" noTextEdit="1"/>
          </p:cNvSpPr>
          <p:nvPr>
            <p:ph type="sldImg"/>
          </p:nvPr>
        </p:nvSpPr>
        <p:spPr>
          <a:xfrm>
            <a:off x="919163" y="744538"/>
            <a:ext cx="4964112" cy="3722687"/>
          </a:xfrm>
          <a:ln/>
        </p:spPr>
      </p:sp>
      <p:sp>
        <p:nvSpPr>
          <p:cNvPr id="73732" name="Rectangle 3"/>
          <p:cNvSpPr>
            <a:spLocks noGrp="1" noChangeArrowheads="1"/>
          </p:cNvSpPr>
          <p:nvPr>
            <p:ph type="body" idx="1"/>
          </p:nvPr>
        </p:nvSpPr>
        <p:spPr>
          <a:xfrm>
            <a:off x="679619" y="4716479"/>
            <a:ext cx="5438463" cy="4465637"/>
          </a:xfrm>
          <a:noFill/>
          <a:ln/>
        </p:spPr>
        <p:txBody>
          <a:bodyPr/>
          <a:lstStyle/>
          <a:p>
            <a:pPr eaLnBrk="1" hangingPunct="1">
              <a:buFontTx/>
              <a:buChar char="-"/>
            </a:pPr>
            <a:endParaRPr lang="de-DE" sz="1400" dirty="0">
              <a:latin typeface="Arial" pitchFamily="34" charset="0"/>
              <a:cs typeface="Arial" pitchFamily="34" charset="0"/>
            </a:endParaRPr>
          </a:p>
        </p:txBody>
      </p:sp>
    </p:spTree>
    <p:extLst>
      <p:ext uri="{BB962C8B-B14F-4D97-AF65-F5344CB8AC3E}">
        <p14:creationId xmlns:p14="http://schemas.microsoft.com/office/powerpoint/2010/main" val="1533954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4E24CE-194C-4CB1-A00D-99E1B18B2B29}" type="slidenum">
              <a:rPr lang="de-CH" smtClean="0"/>
              <a:pPr/>
              <a:t>25</a:t>
            </a:fld>
            <a:endParaRPr lang="de-CH"/>
          </a:p>
        </p:txBody>
      </p:sp>
      <p:sp>
        <p:nvSpPr>
          <p:cNvPr id="73731" name="Rectangle 2"/>
          <p:cNvSpPr>
            <a:spLocks noGrp="1" noRot="1" noChangeAspect="1" noChangeArrowheads="1" noTextEdit="1"/>
          </p:cNvSpPr>
          <p:nvPr>
            <p:ph type="sldImg"/>
          </p:nvPr>
        </p:nvSpPr>
        <p:spPr>
          <a:xfrm>
            <a:off x="919163" y="744538"/>
            <a:ext cx="4964112" cy="3722687"/>
          </a:xfrm>
          <a:ln/>
        </p:spPr>
      </p:sp>
      <p:sp>
        <p:nvSpPr>
          <p:cNvPr id="73732" name="Rectangle 3"/>
          <p:cNvSpPr>
            <a:spLocks noGrp="1" noChangeArrowheads="1"/>
          </p:cNvSpPr>
          <p:nvPr>
            <p:ph type="body" idx="1"/>
          </p:nvPr>
        </p:nvSpPr>
        <p:spPr>
          <a:xfrm>
            <a:off x="679619" y="4716479"/>
            <a:ext cx="5438463" cy="4465637"/>
          </a:xfrm>
          <a:noFill/>
          <a:ln/>
        </p:spPr>
        <p:txBody>
          <a:bodyPr/>
          <a:lstStyle/>
          <a:p>
            <a:pPr eaLnBrk="1" hangingPunct="1"/>
            <a:r>
              <a:rPr lang="de-CH" sz="1400" dirty="0">
                <a:latin typeface="Arial" pitchFamily="34" charset="0"/>
                <a:cs typeface="Arial" pitchFamily="34" charset="0"/>
              </a:rPr>
              <a:t>Wer ist schuld?</a:t>
            </a:r>
          </a:p>
          <a:p>
            <a:pPr eaLnBrk="1" hangingPunct="1"/>
            <a:r>
              <a:rPr lang="de-CH" sz="1400" dirty="0">
                <a:latin typeface="Arial" pitchFamily="34" charset="0"/>
                <a:cs typeface="Arial" pitchFamily="34" charset="0"/>
              </a:rPr>
              <a:t>Wer ist mitschuldig?</a:t>
            </a:r>
          </a:p>
        </p:txBody>
      </p:sp>
    </p:spTree>
    <p:extLst>
      <p:ext uri="{BB962C8B-B14F-4D97-AF65-F5344CB8AC3E}">
        <p14:creationId xmlns:p14="http://schemas.microsoft.com/office/powerpoint/2010/main" val="2302998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21"/>
            <a:ext cx="5438140" cy="4466987"/>
          </a:xfrm>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26</a:t>
            </a:fld>
            <a:endParaRPr lang="de-CH" dirty="0"/>
          </a:p>
        </p:txBody>
      </p:sp>
    </p:spTree>
    <p:extLst>
      <p:ext uri="{BB962C8B-B14F-4D97-AF65-F5344CB8AC3E}">
        <p14:creationId xmlns:p14="http://schemas.microsoft.com/office/powerpoint/2010/main" val="525931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21"/>
            <a:ext cx="5438140" cy="4466987"/>
          </a:xfrm>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27</a:t>
            </a:fld>
            <a:endParaRPr lang="de-CH" dirty="0"/>
          </a:p>
        </p:txBody>
      </p:sp>
    </p:spTree>
    <p:extLst>
      <p:ext uri="{BB962C8B-B14F-4D97-AF65-F5344CB8AC3E}">
        <p14:creationId xmlns:p14="http://schemas.microsoft.com/office/powerpoint/2010/main" val="4139721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28</a:t>
            </a:fld>
            <a:endParaRPr lang="de-CH" dirty="0"/>
          </a:p>
        </p:txBody>
      </p:sp>
    </p:spTree>
    <p:extLst>
      <p:ext uri="{BB962C8B-B14F-4D97-AF65-F5344CB8AC3E}">
        <p14:creationId xmlns:p14="http://schemas.microsoft.com/office/powerpoint/2010/main" val="1561552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21"/>
            <a:ext cx="5438140" cy="4466987"/>
          </a:xfrm>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29</a:t>
            </a:fld>
            <a:endParaRPr lang="de-CH" dirty="0"/>
          </a:p>
        </p:txBody>
      </p:sp>
    </p:spTree>
    <p:extLst>
      <p:ext uri="{BB962C8B-B14F-4D97-AF65-F5344CB8AC3E}">
        <p14:creationId xmlns:p14="http://schemas.microsoft.com/office/powerpoint/2010/main" val="384722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3</a:t>
            </a:fld>
            <a:endParaRPr lang="de-CH"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21"/>
            <a:ext cx="5438140" cy="4466987"/>
          </a:xfrm>
        </p:spPr>
        <p:txBody>
          <a:bodyPr>
            <a:normAutofit/>
          </a:bodyPr>
          <a:lstStyle/>
          <a:p>
            <a:r>
              <a:rPr lang="de-CH" sz="1200" kern="1200" dirty="0">
                <a:solidFill>
                  <a:schemeClr val="tx1"/>
                </a:solidFill>
                <a:effectLst/>
                <a:latin typeface="+mn-lt"/>
                <a:ea typeface="+mn-ea"/>
                <a:cs typeface="+mn-cs"/>
              </a:rPr>
              <a:t>Auch schulische Anlässe auf der Sekundarstufe II entbinden die Lehrpersonen nicht von ihrer Obhutspflicht und Garantenstellung. Adoleszente Jugendliche weisen eine deutlich höhere Risikobereitschaft aus und grenzen sich somit klar von anderen Altersgruppen ab. Jugendliche können Mühe haben, Risiken korrekt abzuschätzen, weil ihnen die Lebenserfahrung fehlt. Junge Erwachsene sind jedoch in der Lage, die Konsequenzen von riskantem Verhalten einzusehen, weshalb man ihnen diesbezüglich auch Eigenverantwortung zugestehen kann. Im vorliegenden Beispiel ist Matthias vorgängig über die Verhaltensregeln instruiert worden. Für die frei getroffene Entscheidung, sich in einer Rodelbahn der Sicherheitsgurte zu entledigen, muss ein junger Erwachsener selber die Verantwortung tragen. Matthias ist durchaus in der Lage, die Gefahr seiner Handlungen zu erkennen, und sich seines Regelverstosses bewusst zu sein. Kann eine Lehrperson davon ausgehen, dass ein Schüler für die konkrete Situation die nötige Urteilsfähigkeit aufbringt und somit das Risiko vollständig überblickt, so muss die Lehrperson straflos bleiben. </a:t>
            </a:r>
          </a:p>
          <a:p>
            <a:r>
              <a:rPr lang="de-CH" sz="1200" kern="1200" dirty="0" err="1">
                <a:solidFill>
                  <a:schemeClr val="tx1"/>
                </a:solidFill>
                <a:effectLst/>
                <a:latin typeface="+mn-lt"/>
                <a:ea typeface="+mn-ea"/>
                <a:cs typeface="+mn-cs"/>
              </a:rPr>
              <a:t>Jossen</a:t>
            </a:r>
            <a:r>
              <a:rPr lang="de-CH" sz="1200" kern="1200" dirty="0">
                <a:solidFill>
                  <a:schemeClr val="tx1"/>
                </a:solidFill>
                <a:effectLst/>
                <a:latin typeface="+mn-lt"/>
                <a:ea typeface="+mn-ea"/>
                <a:cs typeface="+mn-cs"/>
              </a:rPr>
              <a:t> S. 152 </a:t>
            </a:r>
          </a:p>
          <a:p>
            <a:r>
              <a:rPr lang="de-CH" sz="1200" kern="1200" dirty="0" err="1">
                <a:solidFill>
                  <a:schemeClr val="tx1"/>
                </a:solidFill>
                <a:effectLst/>
                <a:latin typeface="+mn-lt"/>
                <a:ea typeface="+mn-ea"/>
                <a:cs typeface="+mn-cs"/>
              </a:rPr>
              <a:t>Jossen</a:t>
            </a:r>
            <a:r>
              <a:rPr lang="de-CH" sz="1200" kern="1200" dirty="0">
                <a:solidFill>
                  <a:schemeClr val="tx1"/>
                </a:solidFill>
                <a:effectLst/>
                <a:latin typeface="+mn-lt"/>
                <a:ea typeface="+mn-ea"/>
                <a:cs typeface="+mn-cs"/>
              </a:rPr>
              <a:t> S. 171 </a:t>
            </a:r>
          </a:p>
          <a:p>
            <a:r>
              <a:rPr lang="de-CH" sz="1200" kern="1200" dirty="0" err="1">
                <a:solidFill>
                  <a:schemeClr val="tx1"/>
                </a:solidFill>
                <a:effectLst/>
                <a:latin typeface="+mn-lt"/>
                <a:ea typeface="+mn-ea"/>
                <a:cs typeface="+mn-cs"/>
              </a:rPr>
              <a:t>Jossen</a:t>
            </a:r>
            <a:r>
              <a:rPr lang="de-CH" sz="1200" kern="1200" dirty="0">
                <a:solidFill>
                  <a:schemeClr val="tx1"/>
                </a:solidFill>
                <a:effectLst/>
                <a:latin typeface="+mn-lt"/>
                <a:ea typeface="+mn-ea"/>
                <a:cs typeface="+mn-cs"/>
              </a:rPr>
              <a:t> S. 61</a:t>
            </a:r>
          </a:p>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30</a:t>
            </a:fld>
            <a:endParaRPr lang="de-CH" dirty="0"/>
          </a:p>
        </p:txBody>
      </p:sp>
    </p:spTree>
    <p:extLst>
      <p:ext uri="{BB962C8B-B14F-4D97-AF65-F5344CB8AC3E}">
        <p14:creationId xmlns:p14="http://schemas.microsoft.com/office/powerpoint/2010/main" val="2077472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Clr>
                <a:srgbClr val="006699"/>
              </a:buClr>
            </a:pPr>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solidFill>
                  <a:prstClr val="black"/>
                </a:solidFill>
              </a:rPr>
              <a:pPr/>
              <a:t>31</a:t>
            </a:fld>
            <a:endParaRPr lang="de-CH" dirty="0">
              <a:solidFill>
                <a:prstClr val="black"/>
              </a:solidFill>
            </a:endParaRPr>
          </a:p>
        </p:txBody>
      </p:sp>
    </p:spTree>
    <p:extLst>
      <p:ext uri="{BB962C8B-B14F-4D97-AF65-F5344CB8AC3E}">
        <p14:creationId xmlns:p14="http://schemas.microsoft.com/office/powerpoint/2010/main" val="1349677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 </a:t>
            </a:r>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32</a:t>
            </a:fld>
            <a:endParaRPr lang="de-CH" dirty="0"/>
          </a:p>
        </p:txBody>
      </p:sp>
    </p:spTree>
    <p:extLst>
      <p:ext uri="{BB962C8B-B14F-4D97-AF65-F5344CB8AC3E}">
        <p14:creationId xmlns:p14="http://schemas.microsoft.com/office/powerpoint/2010/main" val="1272127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Sonderstatusverhältnis </a:t>
            </a:r>
          </a:p>
          <a:p>
            <a:endParaRPr lang="de-CH" dirty="0"/>
          </a:p>
          <a:p>
            <a:r>
              <a:rPr lang="de-CH" dirty="0"/>
              <a:t>Garantenstellung</a:t>
            </a:r>
          </a:p>
          <a:p>
            <a:r>
              <a:rPr lang="de-CH" dirty="0"/>
              <a:t>Obhut endet mit Volljährigkeit</a:t>
            </a:r>
          </a:p>
          <a:p>
            <a:pPr marL="171440" indent="-171440">
              <a:buFontTx/>
              <a:buChar char="-"/>
            </a:pPr>
            <a:r>
              <a:rPr lang="de-CH" dirty="0"/>
              <a:t>Schüler vertrauen darauf und sind konditioniert durch lange Schulkarriere, dass Lehrperson sie vor Bedrohungen für Leib und Leben schützt, z.B. Chemieunterricht =&gt; Berechtigte Schutzerwartung</a:t>
            </a:r>
          </a:p>
          <a:p>
            <a:pPr marL="171440" indent="-171440">
              <a:buFontTx/>
              <a:buChar char="-"/>
            </a:pPr>
            <a:r>
              <a:rPr lang="de-CH" dirty="0"/>
              <a:t>Verlangt es die Situation so werden die Schüler vorgängig auf Gefahren hingewiesen</a:t>
            </a:r>
          </a:p>
          <a:p>
            <a:endParaRPr lang="de-CH" dirty="0"/>
          </a:p>
          <a:p>
            <a:r>
              <a:rPr lang="de-CH" b="1" dirty="0"/>
              <a:t>Urteil Bayrischer Verfassungsgerichtshof vom 2. Oktober 2004</a:t>
            </a:r>
          </a:p>
          <a:p>
            <a:r>
              <a:rPr lang="de-CH" dirty="0"/>
              <a:t>«Der staatliche Bildungs- und Erziehungsauftrag ende nicht mit der Volljährigkeit des Schülers. Die Eltern dürften z.B. über besonders schlechte Noten oder auffälliges Verhalten eines Schülers informiert werden. </a:t>
            </a:r>
          </a:p>
          <a:p>
            <a:endParaRPr lang="de-CH" dirty="0"/>
          </a:p>
          <a:p>
            <a:r>
              <a:rPr lang="de-CH" dirty="0"/>
              <a:t>Zuerst ist jedoch der Kontakt zum Schüler und dann erst zu den Eltern zu suchen. Volljährige Schüler müssten die Gelegenheit erhalten, ihre persönliche Situation und das Verhältnis zu den früheren Erziehungsberechtigten darzulegen. </a:t>
            </a:r>
          </a:p>
          <a:p>
            <a:endParaRPr lang="de-CH" dirty="0"/>
          </a:p>
          <a:p>
            <a:endParaRPr lang="de-CH" dirty="0"/>
          </a:p>
          <a:p>
            <a:pPr marL="171440" indent="-171440">
              <a:buFontTx/>
              <a:buChar char="-"/>
            </a:pPr>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33</a:t>
            </a:fld>
            <a:endParaRPr lang="de-CH" dirty="0"/>
          </a:p>
        </p:txBody>
      </p:sp>
    </p:spTree>
    <p:extLst>
      <p:ext uri="{BB962C8B-B14F-4D97-AF65-F5344CB8AC3E}">
        <p14:creationId xmlns:p14="http://schemas.microsoft.com/office/powerpoint/2010/main" val="3568500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21"/>
            <a:ext cx="5438140" cy="4466987"/>
          </a:xfrm>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34</a:t>
            </a:fld>
            <a:endParaRPr lang="de-CH" dirty="0"/>
          </a:p>
        </p:txBody>
      </p:sp>
    </p:spTree>
    <p:extLst>
      <p:ext uri="{BB962C8B-B14F-4D97-AF65-F5344CB8AC3E}">
        <p14:creationId xmlns:p14="http://schemas.microsoft.com/office/powerpoint/2010/main" val="1813735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21"/>
            <a:ext cx="5438140" cy="4466987"/>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Exkursionen und Lager bilden auch an weiterführenden Schulen eine besondere Herausforderung. Eine konstante Überwachung der Jugendlichen ist kaum durchführbar und auch nicht sinnvoll. Gerade in diesem Alter sollen die Selbständigkeit und das Verantwortungsbewusstsein gefördert werden. Vorgängig müssen jedoch die Regeln vereinbart werden. Es macht Sinn, den massvollen Umgang mit Alkohol mit den Teilnehmenden verbindlich zu klären oder aber je nach Programm, den Konsum ganz zu untersagen. Der Konsum von illegalen Substanzen ist strikte zu unterbinden. Hier gilt zum Schutz aller Beteiligten das Prinzip der Nulltoleranz. Der abendliche Ausgang sollte so gestaltet sein, dass alle am nächsten Tag ohne Einbussen am Tagesprogramm teilnehmen können. Es empfiehlt sich, gemeinsam mit den Schülern einen Verhaltenskodex zu vereinbaren. Diese Regeln dürfen keine Lippenbekenntnisse sein, sondern müssen kontrolliert und bei Verstössen mit Augenmass geahndet werden.  </a:t>
            </a:r>
          </a:p>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35</a:t>
            </a:fld>
            <a:endParaRPr lang="de-CH" dirty="0"/>
          </a:p>
        </p:txBody>
      </p:sp>
    </p:spTree>
    <p:extLst>
      <p:ext uri="{BB962C8B-B14F-4D97-AF65-F5344CB8AC3E}">
        <p14:creationId xmlns:p14="http://schemas.microsoft.com/office/powerpoint/2010/main" val="826627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latin typeface="Century Gothic" pitchFamily="34" charset="0"/>
            </a:endParaRPr>
          </a:p>
        </p:txBody>
      </p:sp>
      <p:sp>
        <p:nvSpPr>
          <p:cNvPr id="4" name="Foliennummernplatzhalter 3"/>
          <p:cNvSpPr>
            <a:spLocks noGrp="1"/>
          </p:cNvSpPr>
          <p:nvPr>
            <p:ph type="sldNum" sz="quarter" idx="10"/>
          </p:nvPr>
        </p:nvSpPr>
        <p:spPr/>
        <p:txBody>
          <a:bodyPr/>
          <a:lstStyle/>
          <a:p>
            <a:fld id="{6039EC0A-BE78-40CB-B356-83093880A102}" type="slidenum">
              <a:rPr lang="de-CH" smtClean="0"/>
              <a:pPr/>
              <a:t>36</a:t>
            </a:fld>
            <a:endParaRPr lang="de-CH" dirty="0"/>
          </a:p>
        </p:txBody>
      </p:sp>
    </p:spTree>
    <p:extLst>
      <p:ext uri="{BB962C8B-B14F-4D97-AF65-F5344CB8AC3E}">
        <p14:creationId xmlns:p14="http://schemas.microsoft.com/office/powerpoint/2010/main" val="2390506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37</a:t>
            </a:fld>
            <a:endParaRPr lang="de-CH" dirty="0"/>
          </a:p>
        </p:txBody>
      </p:sp>
    </p:spTree>
    <p:extLst>
      <p:ext uri="{BB962C8B-B14F-4D97-AF65-F5344CB8AC3E}">
        <p14:creationId xmlns:p14="http://schemas.microsoft.com/office/powerpoint/2010/main" val="2150898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38</a:t>
            </a:fld>
            <a:endParaRPr lang="de-CH" dirty="0"/>
          </a:p>
        </p:txBody>
      </p:sp>
    </p:spTree>
    <p:extLst>
      <p:ext uri="{BB962C8B-B14F-4D97-AF65-F5344CB8AC3E}">
        <p14:creationId xmlns:p14="http://schemas.microsoft.com/office/powerpoint/2010/main" val="4078258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39</a:t>
            </a:fld>
            <a:endParaRPr lang="de-CH" dirty="0"/>
          </a:p>
        </p:txBody>
      </p:sp>
    </p:spTree>
    <p:extLst>
      <p:ext uri="{BB962C8B-B14F-4D97-AF65-F5344CB8AC3E}">
        <p14:creationId xmlns:p14="http://schemas.microsoft.com/office/powerpoint/2010/main" val="307553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4E24CE-194C-4CB1-A00D-99E1B18B2B29}" type="slidenum">
              <a:rPr lang="de-CH" smtClean="0"/>
              <a:pPr/>
              <a:t>4</a:t>
            </a:fld>
            <a:endParaRPr lang="de-CH"/>
          </a:p>
        </p:txBody>
      </p:sp>
      <p:sp>
        <p:nvSpPr>
          <p:cNvPr id="73731" name="Rectangle 2"/>
          <p:cNvSpPr>
            <a:spLocks noGrp="1" noRot="1" noChangeAspect="1" noChangeArrowheads="1" noTextEdit="1"/>
          </p:cNvSpPr>
          <p:nvPr>
            <p:ph type="sldImg"/>
          </p:nvPr>
        </p:nvSpPr>
        <p:spPr>
          <a:xfrm>
            <a:off x="919163" y="744538"/>
            <a:ext cx="4964112" cy="3722687"/>
          </a:xfrm>
          <a:ln/>
        </p:spPr>
      </p:sp>
      <p:sp>
        <p:nvSpPr>
          <p:cNvPr id="73732" name="Rectangle 3"/>
          <p:cNvSpPr>
            <a:spLocks noGrp="1" noChangeArrowheads="1"/>
          </p:cNvSpPr>
          <p:nvPr>
            <p:ph type="body" idx="1"/>
          </p:nvPr>
        </p:nvSpPr>
        <p:spPr>
          <a:xfrm>
            <a:off x="679619" y="4716479"/>
            <a:ext cx="5438463" cy="4465637"/>
          </a:xfrm>
          <a:noFill/>
          <a:ln/>
        </p:spPr>
        <p:txBody>
          <a:bodyPr/>
          <a:lstStyle/>
          <a:p>
            <a:pPr eaLnBrk="1" hangingPunct="1">
              <a:buFontTx/>
              <a:buChar char="-"/>
            </a:pPr>
            <a:endParaRPr lang="de-DE" sz="1400" dirty="0">
              <a:latin typeface="Arial" pitchFamily="34" charset="0"/>
              <a:cs typeface="Arial" pitchFamily="34" charset="0"/>
            </a:endParaRPr>
          </a:p>
        </p:txBody>
      </p:sp>
    </p:spTree>
    <p:extLst>
      <p:ext uri="{BB962C8B-B14F-4D97-AF65-F5344CB8AC3E}">
        <p14:creationId xmlns:p14="http://schemas.microsoft.com/office/powerpoint/2010/main" val="1709399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40</a:t>
            </a:fld>
            <a:endParaRPr lang="de-CH" dirty="0"/>
          </a:p>
        </p:txBody>
      </p:sp>
    </p:spTree>
    <p:extLst>
      <p:ext uri="{BB962C8B-B14F-4D97-AF65-F5344CB8AC3E}">
        <p14:creationId xmlns:p14="http://schemas.microsoft.com/office/powerpoint/2010/main" val="124222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17"/>
            <a:ext cx="5438140" cy="4466988"/>
          </a:xfrm>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41</a:t>
            </a:fld>
            <a:endParaRPr lang="de-CH" dirty="0"/>
          </a:p>
        </p:txBody>
      </p:sp>
    </p:spTree>
    <p:extLst>
      <p:ext uri="{BB962C8B-B14F-4D97-AF65-F5344CB8AC3E}">
        <p14:creationId xmlns:p14="http://schemas.microsoft.com/office/powerpoint/2010/main" val="4194715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42</a:t>
            </a:fld>
            <a:endParaRPr lang="de-CH" dirty="0"/>
          </a:p>
        </p:txBody>
      </p:sp>
    </p:spTree>
    <p:extLst>
      <p:ext uri="{BB962C8B-B14F-4D97-AF65-F5344CB8AC3E}">
        <p14:creationId xmlns:p14="http://schemas.microsoft.com/office/powerpoint/2010/main" val="2310527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43</a:t>
            </a:fld>
            <a:endParaRPr lang="de-CH" dirty="0"/>
          </a:p>
        </p:txBody>
      </p:sp>
    </p:spTree>
    <p:extLst>
      <p:ext uri="{BB962C8B-B14F-4D97-AF65-F5344CB8AC3E}">
        <p14:creationId xmlns:p14="http://schemas.microsoft.com/office/powerpoint/2010/main" val="2937375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44</a:t>
            </a:fld>
            <a:endParaRPr lang="de-CH" dirty="0"/>
          </a:p>
        </p:txBody>
      </p:sp>
    </p:spTree>
    <p:extLst>
      <p:ext uri="{BB962C8B-B14F-4D97-AF65-F5344CB8AC3E}">
        <p14:creationId xmlns:p14="http://schemas.microsoft.com/office/powerpoint/2010/main" val="3223729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45</a:t>
            </a:fld>
            <a:endParaRPr lang="de-CH" dirty="0"/>
          </a:p>
        </p:txBody>
      </p:sp>
    </p:spTree>
    <p:extLst>
      <p:ext uri="{BB962C8B-B14F-4D97-AF65-F5344CB8AC3E}">
        <p14:creationId xmlns:p14="http://schemas.microsoft.com/office/powerpoint/2010/main" val="2164292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46</a:t>
            </a:fld>
            <a:endParaRPr lang="de-CH" dirty="0"/>
          </a:p>
        </p:txBody>
      </p:sp>
    </p:spTree>
    <p:extLst>
      <p:ext uri="{BB962C8B-B14F-4D97-AF65-F5344CB8AC3E}">
        <p14:creationId xmlns:p14="http://schemas.microsoft.com/office/powerpoint/2010/main" val="2043989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47</a:t>
            </a:fld>
            <a:endParaRPr lang="de-CH" dirty="0"/>
          </a:p>
        </p:txBody>
      </p:sp>
    </p:spTree>
    <p:extLst>
      <p:ext uri="{BB962C8B-B14F-4D97-AF65-F5344CB8AC3E}">
        <p14:creationId xmlns:p14="http://schemas.microsoft.com/office/powerpoint/2010/main" val="348419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48</a:t>
            </a:fld>
            <a:endParaRPr lang="de-CH" dirty="0"/>
          </a:p>
        </p:txBody>
      </p:sp>
    </p:spTree>
    <p:extLst>
      <p:ext uri="{BB962C8B-B14F-4D97-AF65-F5344CB8AC3E}">
        <p14:creationId xmlns:p14="http://schemas.microsoft.com/office/powerpoint/2010/main" val="3268237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49</a:t>
            </a:fld>
            <a:endParaRPr lang="de-CH" dirty="0"/>
          </a:p>
        </p:txBody>
      </p:sp>
    </p:spTree>
    <p:extLst>
      <p:ext uri="{BB962C8B-B14F-4D97-AF65-F5344CB8AC3E}">
        <p14:creationId xmlns:p14="http://schemas.microsoft.com/office/powerpoint/2010/main" val="64348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4E24CE-194C-4CB1-A00D-99E1B18B2B29}" type="slidenum">
              <a:rPr lang="de-CH" smtClean="0"/>
              <a:pPr/>
              <a:t>5</a:t>
            </a:fld>
            <a:endParaRPr lang="de-CH"/>
          </a:p>
        </p:txBody>
      </p:sp>
      <p:sp>
        <p:nvSpPr>
          <p:cNvPr id="73731" name="Rectangle 2"/>
          <p:cNvSpPr>
            <a:spLocks noGrp="1" noRot="1" noChangeAspect="1" noChangeArrowheads="1" noTextEdit="1"/>
          </p:cNvSpPr>
          <p:nvPr>
            <p:ph type="sldImg"/>
          </p:nvPr>
        </p:nvSpPr>
        <p:spPr>
          <a:xfrm>
            <a:off x="919163" y="744538"/>
            <a:ext cx="4964112" cy="3722687"/>
          </a:xfrm>
          <a:ln/>
        </p:spPr>
      </p:sp>
      <p:sp>
        <p:nvSpPr>
          <p:cNvPr id="73732" name="Rectangle 3"/>
          <p:cNvSpPr>
            <a:spLocks noGrp="1" noChangeArrowheads="1"/>
          </p:cNvSpPr>
          <p:nvPr>
            <p:ph type="body" idx="1"/>
          </p:nvPr>
        </p:nvSpPr>
        <p:spPr>
          <a:xfrm>
            <a:off x="679619" y="4716479"/>
            <a:ext cx="5438463" cy="4465637"/>
          </a:xfrm>
          <a:noFill/>
          <a:ln/>
        </p:spPr>
        <p:txBody>
          <a:bodyPr/>
          <a:lstStyle/>
          <a:p>
            <a:pPr eaLnBrk="1" hangingPunct="1">
              <a:buFontTx/>
              <a:buChar char="-"/>
            </a:pPr>
            <a:endParaRPr lang="de-DE" sz="1400" dirty="0">
              <a:latin typeface="Arial" pitchFamily="34" charset="0"/>
              <a:cs typeface="Arial" pitchFamily="34" charset="0"/>
            </a:endParaRPr>
          </a:p>
        </p:txBody>
      </p:sp>
    </p:spTree>
    <p:extLst>
      <p:ext uri="{BB962C8B-B14F-4D97-AF65-F5344CB8AC3E}">
        <p14:creationId xmlns:p14="http://schemas.microsoft.com/office/powerpoint/2010/main" val="4014478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877969" y="4531341"/>
            <a:ext cx="5438140" cy="4466987"/>
          </a:xfrm>
        </p:spPr>
        <p:txBody>
          <a:bodyPr>
            <a:normAutofit/>
          </a:bodyPr>
          <a:lstStyle/>
          <a:p>
            <a:pPr>
              <a:buClr>
                <a:srgbClr val="006699"/>
              </a:buClr>
            </a:pPr>
            <a:r>
              <a:rPr lang="de-CH" dirty="0"/>
              <a:t>Strafbarkeit: Betrug</a:t>
            </a:r>
          </a:p>
          <a:p>
            <a:pPr>
              <a:buClr>
                <a:srgbClr val="006699"/>
              </a:buClr>
            </a:pPr>
            <a:endParaRPr lang="de-CH" dirty="0"/>
          </a:p>
          <a:p>
            <a:pPr>
              <a:buClr>
                <a:srgbClr val="006699"/>
              </a:buClr>
            </a:pPr>
            <a:r>
              <a:rPr lang="de-CH" dirty="0"/>
              <a:t>Nachweis schwierig, da Arbeiten in aller Regel  keine Plagiate sind. Jedoch nicht selber erstellt wurden. </a:t>
            </a:r>
          </a:p>
        </p:txBody>
      </p:sp>
      <p:sp>
        <p:nvSpPr>
          <p:cNvPr id="4" name="Foliennummernplatzhalter 3"/>
          <p:cNvSpPr>
            <a:spLocks noGrp="1"/>
          </p:cNvSpPr>
          <p:nvPr>
            <p:ph type="sldNum" sz="quarter" idx="10"/>
          </p:nvPr>
        </p:nvSpPr>
        <p:spPr/>
        <p:txBody>
          <a:bodyPr/>
          <a:lstStyle/>
          <a:p>
            <a:fld id="{6039EC0A-BE78-40CB-B356-83093880A102}" type="slidenum">
              <a:rPr lang="de-CH" smtClean="0">
                <a:solidFill>
                  <a:prstClr val="black"/>
                </a:solidFill>
              </a:rPr>
              <a:pPr/>
              <a:t>50</a:t>
            </a:fld>
            <a:endParaRPr lang="de-CH" dirty="0">
              <a:solidFill>
                <a:prstClr val="black"/>
              </a:solidFill>
            </a:endParaRPr>
          </a:p>
        </p:txBody>
      </p:sp>
    </p:spTree>
    <p:extLst>
      <p:ext uri="{BB962C8B-B14F-4D97-AF65-F5344CB8AC3E}">
        <p14:creationId xmlns:p14="http://schemas.microsoft.com/office/powerpoint/2010/main" val="2916783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50674">
              <a:defRPr/>
            </a:pPr>
            <a:r>
              <a:rPr lang="de-CH" dirty="0"/>
              <a:t>Wie lange haben Sie für Ihre Lizentiats- oder Masterarbeit gebraucht?</a:t>
            </a:r>
          </a:p>
          <a:p>
            <a:pPr defTabSz="950674">
              <a:defRPr/>
            </a:pPr>
            <a:endParaRPr lang="de-CH" dirty="0"/>
          </a:p>
          <a:p>
            <a:pPr defTabSz="950674">
              <a:defRPr/>
            </a:pPr>
            <a:r>
              <a:rPr lang="de-CH" dirty="0"/>
              <a:t>Wer hat sein Doktorat so nebenher gemacht?</a:t>
            </a:r>
          </a:p>
          <a:p>
            <a:pPr defTabSz="950674">
              <a:defRPr/>
            </a:pPr>
            <a:endParaRPr lang="de-CH" dirty="0"/>
          </a:p>
          <a:p>
            <a:pPr defTabSz="950674">
              <a:defRPr/>
            </a:pPr>
            <a:endParaRPr lang="de-CH" dirty="0"/>
          </a:p>
          <a:p>
            <a:pPr defTabSz="950674">
              <a:defRPr/>
            </a:pPr>
            <a:endParaRPr lang="de-CH" dirty="0"/>
          </a:p>
          <a:p>
            <a:pPr defTabSz="950674">
              <a:defRPr/>
            </a:pPr>
            <a:r>
              <a:rPr lang="de-CH" dirty="0"/>
              <a:t>Ein </a:t>
            </a:r>
            <a:r>
              <a:rPr lang="de-CH" b="1" dirty="0"/>
              <a:t>Plagiat</a:t>
            </a:r>
            <a:r>
              <a:rPr lang="de-CH" dirty="0"/>
              <a:t> (über frz. aus lat. </a:t>
            </a:r>
            <a:r>
              <a:rPr lang="de-CH" i="1" dirty="0" err="1"/>
              <a:t>plagium</a:t>
            </a:r>
            <a:r>
              <a:rPr lang="de-CH" dirty="0"/>
              <a:t> ‚Menschenraub‘) ist die </a:t>
            </a:r>
            <a:r>
              <a:rPr lang="de-CH" dirty="0">
                <a:hlinkClick r:id="rId3" tooltip="Anmaßung"/>
              </a:rPr>
              <a:t>Anmaßung</a:t>
            </a:r>
            <a:r>
              <a:rPr lang="de-CH" dirty="0"/>
              <a:t> fremder geistiger Leistungen. Dies kann sich auf die Übernahme fremder Texte oder anderer Darstellungen (z. B. Zeitungs-, Magazinartikel, Fotos, Filme, Tonaufnahmen), fremder Ideen (z. B. </a:t>
            </a:r>
            <a:r>
              <a:rPr lang="de-CH" dirty="0">
                <a:hlinkClick r:id="rId4" tooltip="Erfindung"/>
              </a:rPr>
              <a:t>Erfindungen</a:t>
            </a:r>
            <a:r>
              <a:rPr lang="de-CH" dirty="0"/>
              <a:t>, </a:t>
            </a:r>
            <a:r>
              <a:rPr lang="de-CH" dirty="0">
                <a:hlinkClick r:id="rId5" tooltip="Design"/>
              </a:rPr>
              <a:t>Design</a:t>
            </a:r>
            <a:r>
              <a:rPr lang="de-CH" dirty="0"/>
              <a:t>, Wissenschaftliche Erkenntnisse, Melodien) oder beides gleichzeitig (z. B. </a:t>
            </a:r>
            <a:r>
              <a:rPr lang="de-CH" dirty="0">
                <a:hlinkClick r:id="rId6" tooltip="Wissenschaftliche Veröffentlichung"/>
              </a:rPr>
              <a:t>Wissenschaftliche Veröffentlichungen</a:t>
            </a:r>
            <a:r>
              <a:rPr lang="de-CH" dirty="0"/>
              <a:t>, Kunstwerke, Romane) beziehen. Die nicht als </a:t>
            </a:r>
            <a:r>
              <a:rPr lang="de-CH" dirty="0">
                <a:hlinkClick r:id="rId7" tooltip="Zitat"/>
              </a:rPr>
              <a:t>Zitat</a:t>
            </a:r>
            <a:r>
              <a:rPr lang="de-CH" dirty="0"/>
              <a:t> gekennzeichnete Übernahme fremder Texte ist in der Regel eine Verletzung von </a:t>
            </a:r>
            <a:r>
              <a:rPr lang="de-CH" dirty="0">
                <a:hlinkClick r:id="rId8" tooltip="Urheberrecht"/>
              </a:rPr>
              <a:t>Urheberrechten</a:t>
            </a:r>
            <a:r>
              <a:rPr lang="de-CH" dirty="0"/>
              <a:t>. </a:t>
            </a:r>
          </a:p>
          <a:p>
            <a:pPr defTabSz="950674">
              <a:defRPr/>
            </a:pPr>
            <a:endParaRPr lang="de-CH" dirty="0"/>
          </a:p>
          <a:p>
            <a:pPr defTabSz="950674">
              <a:defRPr/>
            </a:pPr>
            <a:r>
              <a:rPr lang="de-CH" b="1" dirty="0"/>
              <a:t>Synonym Plagiat</a:t>
            </a:r>
          </a:p>
          <a:p>
            <a:pPr defTabSz="950674">
              <a:defRPr/>
            </a:pPr>
            <a:r>
              <a:rPr lang="de-CH" dirty="0"/>
              <a:t>Diebstahl geistigen Eigentums; (Rechtssprache) geistiger Diebstahl</a:t>
            </a:r>
          </a:p>
          <a:p>
            <a:pPr defTabSz="950674">
              <a:defRPr/>
            </a:pPr>
            <a:r>
              <a:rPr lang="de-CH" dirty="0"/>
              <a:t>Fälschung, Imitat, Imitation, Kopie, Nachahmung, Nachbildung, Rekonstruktion; (bildungssprachlich) Falsifikat; (umgangssprachlich) </a:t>
            </a:r>
            <a:r>
              <a:rPr lang="de-CH" dirty="0" err="1"/>
              <a:t>Fake</a:t>
            </a:r>
            <a:r>
              <a:rPr lang="de-CH" dirty="0"/>
              <a:t>; (abwertend) Abklatsch</a:t>
            </a:r>
          </a:p>
          <a:p>
            <a:pPr defTabSz="950674">
              <a:defRPr/>
            </a:pPr>
            <a:endParaRPr lang="de-CH" dirty="0"/>
          </a:p>
          <a:p>
            <a:pPr defTabSz="950674">
              <a:defRPr/>
            </a:pPr>
            <a:r>
              <a:rPr lang="de-CH" dirty="0"/>
              <a:t>http://www.duden.de/rechtschreibung/Plagiat</a:t>
            </a:r>
          </a:p>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51</a:t>
            </a:fld>
            <a:endParaRPr lang="de-CH" dirty="0"/>
          </a:p>
        </p:txBody>
      </p:sp>
    </p:spTree>
    <p:extLst>
      <p:ext uri="{BB962C8B-B14F-4D97-AF65-F5344CB8AC3E}">
        <p14:creationId xmlns:p14="http://schemas.microsoft.com/office/powerpoint/2010/main" val="2707763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Plagiatsformen ETH</a:t>
            </a:r>
          </a:p>
        </p:txBody>
      </p:sp>
      <p:sp>
        <p:nvSpPr>
          <p:cNvPr id="4" name="Foliennummernplatzhalter 3"/>
          <p:cNvSpPr>
            <a:spLocks noGrp="1"/>
          </p:cNvSpPr>
          <p:nvPr>
            <p:ph type="sldNum" sz="quarter" idx="10"/>
          </p:nvPr>
        </p:nvSpPr>
        <p:spPr/>
        <p:txBody>
          <a:bodyPr/>
          <a:lstStyle/>
          <a:p>
            <a:fld id="{6039EC0A-BE78-40CB-B356-83093880A102}" type="slidenum">
              <a:rPr lang="de-CH" smtClean="0"/>
              <a:pPr/>
              <a:t>52</a:t>
            </a:fld>
            <a:endParaRPr lang="de-CH" dirty="0"/>
          </a:p>
        </p:txBody>
      </p:sp>
    </p:spTree>
    <p:extLst>
      <p:ext uri="{BB962C8B-B14F-4D97-AF65-F5344CB8AC3E}">
        <p14:creationId xmlns:p14="http://schemas.microsoft.com/office/powerpoint/2010/main" val="10020849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53</a:t>
            </a:fld>
            <a:endParaRPr lang="de-CH" dirty="0"/>
          </a:p>
        </p:txBody>
      </p:sp>
    </p:spTree>
    <p:extLst>
      <p:ext uri="{BB962C8B-B14F-4D97-AF65-F5344CB8AC3E}">
        <p14:creationId xmlns:p14="http://schemas.microsoft.com/office/powerpoint/2010/main" val="888802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54</a:t>
            </a:fld>
            <a:endParaRPr lang="de-CH" dirty="0"/>
          </a:p>
        </p:txBody>
      </p:sp>
    </p:spTree>
    <p:extLst>
      <p:ext uri="{BB962C8B-B14F-4D97-AF65-F5344CB8AC3E}">
        <p14:creationId xmlns:p14="http://schemas.microsoft.com/office/powerpoint/2010/main" val="3547963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55</a:t>
            </a:fld>
            <a:endParaRPr lang="de-CH" dirty="0"/>
          </a:p>
        </p:txBody>
      </p:sp>
    </p:spTree>
    <p:extLst>
      <p:ext uri="{BB962C8B-B14F-4D97-AF65-F5344CB8AC3E}">
        <p14:creationId xmlns:p14="http://schemas.microsoft.com/office/powerpoint/2010/main" val="1115011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Unterlassungserklärung nicht unterschreiben,</a:t>
            </a:r>
            <a:r>
              <a:rPr lang="de-CH" baseline="0" dirty="0"/>
              <a:t> da kein gesetzlicher Anspruch aus Deutschland in die Schweiz besteht, eine vorformulierte Erklärung zu unterzeichnen. </a:t>
            </a:r>
          </a:p>
          <a:p>
            <a:endParaRPr lang="de-CH" baseline="0" dirty="0"/>
          </a:p>
          <a:p>
            <a:r>
              <a:rPr lang="de-CH" baseline="0" dirty="0"/>
              <a:t>Zahlungsforderungen für die Urheberrechtsverletzung und die Anwaltskosten sind absolut überhöht und nicht gerechtfertigt. Deutsche Anwälte empfehlen ausdrücklich nicht an diese Kanzlei zu zahlen, da ihrer Ansicht nach die Ansprüche nicht durchsetzbar seien.  </a:t>
            </a:r>
          </a:p>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56</a:t>
            </a:fld>
            <a:endParaRPr lang="de-CH" dirty="0"/>
          </a:p>
        </p:txBody>
      </p:sp>
    </p:spTree>
    <p:extLst>
      <p:ext uri="{BB962C8B-B14F-4D97-AF65-F5344CB8AC3E}">
        <p14:creationId xmlns:p14="http://schemas.microsoft.com/office/powerpoint/2010/main" val="2692942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Als Open Educational Resources (englisch, kurz OER) werden freie Lern- und Lehrmaterialien mit einer offenen Lizenz wie etwa Creative Commons oder GNU General Public License in Anlehnung an den englischen Begriff für Freie Inhalte (open </a:t>
            </a:r>
            <a:r>
              <a:rPr lang="de-CH" dirty="0" err="1"/>
              <a:t>content</a:t>
            </a:r>
            <a:r>
              <a:rPr lang="de-CH" dirty="0"/>
              <a:t>) bezeichnet.</a:t>
            </a:r>
          </a:p>
          <a:p>
            <a:endParaRPr lang="de-CH" dirty="0"/>
          </a:p>
          <a:p>
            <a:r>
              <a:rPr lang="de-CH" dirty="0"/>
              <a:t>Das Konzept von OER kann als eine neue Art der Informationserstellung und -(</a:t>
            </a:r>
            <a:r>
              <a:rPr lang="de-CH" dirty="0" err="1"/>
              <a:t>ver</a:t>
            </a:r>
            <a:r>
              <a:rPr lang="de-CH" dirty="0"/>
              <a:t>-)</a:t>
            </a:r>
            <a:r>
              <a:rPr lang="de-CH" dirty="0" err="1"/>
              <a:t>teilung</a:t>
            </a:r>
            <a:r>
              <a:rPr lang="de-CH" dirty="0"/>
              <a:t> im Bildungsbereich verstanden werden. Es ist eine verstärkte Integration von OER im Bereich der internetbasierten Wissensvermittlung sowie in der Fern- und Hochschullehre zu beobachten.[1] Insbesondere im Bereich der </a:t>
            </a:r>
            <a:r>
              <a:rPr lang="de-CH" dirty="0" err="1"/>
              <a:t>Social</a:t>
            </a:r>
            <a:r>
              <a:rPr lang="de-CH" dirty="0"/>
              <a:t> Media ist eine zunehmende Verbreitung von OER zu erkennen. Auf diese Weise erhoffen sich Autoren von OER einen stärkeren Verbreitungsgrad ihrer Inhalte sowie eine damit einhergehende steigende Reputation.[2]</a:t>
            </a:r>
          </a:p>
          <a:p>
            <a:endParaRPr lang="de-CH" dirty="0"/>
          </a:p>
          <a:p>
            <a:r>
              <a:rPr lang="de-CH" dirty="0"/>
              <a:t>Die Motivation der Befürworter reicht von der Zähmung des monopolistisch geprägten Buchmarktes,[3] bis zu der Vision eine Bildungswelt zu erzeugen, in welcher jeder Mensch auf der Welt Zugang zu einem global aggregierten Wissensbestand hat. Eine große Hoffnung im Zuge der Verbreitung von OER ist der Ausgleich der globalen Unterschiede hinsichtlich des Zugangs zu digitalen Medien und Bildung. Insbesondere wenig entwickelte Länder sollen von dem Zugang und der Nutzung der OER profitieren</a:t>
            </a:r>
          </a:p>
        </p:txBody>
      </p:sp>
      <p:sp>
        <p:nvSpPr>
          <p:cNvPr id="4" name="Foliennummernplatzhalter 3"/>
          <p:cNvSpPr>
            <a:spLocks noGrp="1"/>
          </p:cNvSpPr>
          <p:nvPr>
            <p:ph type="sldNum" sz="quarter" idx="10"/>
          </p:nvPr>
        </p:nvSpPr>
        <p:spPr/>
        <p:txBody>
          <a:bodyPr/>
          <a:lstStyle/>
          <a:p>
            <a:fld id="{6039EC0A-BE78-40CB-B356-83093880A102}" type="slidenum">
              <a:rPr lang="de-CH" smtClean="0"/>
              <a:pPr/>
              <a:t>57</a:t>
            </a:fld>
            <a:endParaRPr lang="de-CH" dirty="0"/>
          </a:p>
        </p:txBody>
      </p:sp>
    </p:spTree>
    <p:extLst>
      <p:ext uri="{BB962C8B-B14F-4D97-AF65-F5344CB8AC3E}">
        <p14:creationId xmlns:p14="http://schemas.microsoft.com/office/powerpoint/2010/main" val="23542530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Rechtlich ist OER vollkommenes Neuland</a:t>
            </a:r>
          </a:p>
          <a:p>
            <a:endParaRPr lang="de-CH" dirty="0"/>
          </a:p>
          <a:p>
            <a:r>
              <a:rPr lang="de-CH" dirty="0"/>
              <a:t>OER ist nicht vogelfrei, sondern haben sogenannt offene Lizenzen: CC-BY-SA</a:t>
            </a:r>
          </a:p>
          <a:p>
            <a:endParaRPr lang="de-CH" dirty="0"/>
          </a:p>
          <a:p>
            <a:r>
              <a:rPr lang="de-CH" dirty="0"/>
              <a:t>SA heisst </a:t>
            </a:r>
            <a:r>
              <a:rPr lang="de-CH" dirty="0" err="1"/>
              <a:t>share</a:t>
            </a:r>
            <a:r>
              <a:rPr lang="de-CH" dirty="0"/>
              <a:t> a like (</a:t>
            </a:r>
            <a:r>
              <a:rPr lang="de-CH" dirty="0" err="1"/>
              <a:t>genaus</a:t>
            </a:r>
            <a:r>
              <a:rPr lang="de-CH" dirty="0"/>
              <a:t> so teilen)</a:t>
            </a:r>
          </a:p>
          <a:p>
            <a:endParaRPr lang="de-CH" dirty="0"/>
          </a:p>
          <a:p>
            <a:r>
              <a:rPr lang="de-CH" dirty="0"/>
              <a:t>Voraussetzung ist zwingend der Hinweis auf die Lizenz</a:t>
            </a:r>
          </a:p>
          <a:p>
            <a:endParaRPr lang="de-CH" dirty="0"/>
          </a:p>
          <a:p>
            <a:r>
              <a:rPr lang="de-CH" dirty="0"/>
              <a:t>Wenn Sie Material ohne Lizenzhinweis finden, dann lassen Sie die Finger davon</a:t>
            </a:r>
          </a:p>
          <a:p>
            <a:endParaRPr lang="de-CH" dirty="0"/>
          </a:p>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58</a:t>
            </a:fld>
            <a:endParaRPr lang="de-CH" dirty="0"/>
          </a:p>
        </p:txBody>
      </p:sp>
    </p:spTree>
    <p:extLst>
      <p:ext uri="{BB962C8B-B14F-4D97-AF65-F5344CB8AC3E}">
        <p14:creationId xmlns:p14="http://schemas.microsoft.com/office/powerpoint/2010/main" val="16304581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Rechtlich ist OER vollkommenes Neuland</a:t>
            </a:r>
          </a:p>
          <a:p>
            <a:endParaRPr lang="de-CH" dirty="0"/>
          </a:p>
          <a:p>
            <a:r>
              <a:rPr lang="de-CH" dirty="0"/>
              <a:t>OER ist nicht vogelfrei, sondern haben sogenannt offene Lizenzen: CC-BY-SA</a:t>
            </a:r>
          </a:p>
          <a:p>
            <a:endParaRPr lang="de-CH" dirty="0"/>
          </a:p>
          <a:p>
            <a:r>
              <a:rPr lang="de-CH" dirty="0"/>
              <a:t>SA heisst </a:t>
            </a:r>
            <a:r>
              <a:rPr lang="de-CH" dirty="0" err="1"/>
              <a:t>share</a:t>
            </a:r>
            <a:r>
              <a:rPr lang="de-CH" dirty="0"/>
              <a:t> a like (</a:t>
            </a:r>
            <a:r>
              <a:rPr lang="de-CH" dirty="0" err="1"/>
              <a:t>genaus</a:t>
            </a:r>
            <a:r>
              <a:rPr lang="de-CH" dirty="0"/>
              <a:t> so teilen)</a:t>
            </a:r>
          </a:p>
          <a:p>
            <a:endParaRPr lang="de-CH" dirty="0"/>
          </a:p>
          <a:p>
            <a:r>
              <a:rPr lang="de-CH" dirty="0"/>
              <a:t>Voraussetzung ist zwingend der Hinweis auf die Lizenz</a:t>
            </a:r>
          </a:p>
          <a:p>
            <a:endParaRPr lang="de-CH" dirty="0"/>
          </a:p>
          <a:p>
            <a:r>
              <a:rPr lang="de-CH" dirty="0"/>
              <a:t>Wenn Sie Material ohne Lizenzhinweis finden, dann lassen Sie die Finger davon</a:t>
            </a:r>
          </a:p>
          <a:p>
            <a:endParaRPr lang="de-CH" dirty="0"/>
          </a:p>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59</a:t>
            </a:fld>
            <a:endParaRPr lang="de-CH" dirty="0"/>
          </a:p>
        </p:txBody>
      </p:sp>
    </p:spTree>
    <p:extLst>
      <p:ext uri="{BB962C8B-B14F-4D97-AF65-F5344CB8AC3E}">
        <p14:creationId xmlns:p14="http://schemas.microsoft.com/office/powerpoint/2010/main" val="159961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6</a:t>
            </a:fld>
            <a:endParaRPr lang="de-CH" dirty="0"/>
          </a:p>
        </p:txBody>
      </p:sp>
    </p:spTree>
    <p:extLst>
      <p:ext uri="{BB962C8B-B14F-4D97-AF65-F5344CB8AC3E}">
        <p14:creationId xmlns:p14="http://schemas.microsoft.com/office/powerpoint/2010/main" val="478003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60</a:t>
            </a:fld>
            <a:endParaRPr lang="de-CH" dirty="0"/>
          </a:p>
        </p:txBody>
      </p:sp>
    </p:spTree>
    <p:extLst>
      <p:ext uri="{BB962C8B-B14F-4D97-AF65-F5344CB8AC3E}">
        <p14:creationId xmlns:p14="http://schemas.microsoft.com/office/powerpoint/2010/main" val="12230065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61</a:t>
            </a:fld>
            <a:endParaRPr lang="de-CH" dirty="0"/>
          </a:p>
        </p:txBody>
      </p:sp>
    </p:spTree>
    <p:extLst>
      <p:ext uri="{BB962C8B-B14F-4D97-AF65-F5344CB8AC3E}">
        <p14:creationId xmlns:p14="http://schemas.microsoft.com/office/powerpoint/2010/main" val="36001435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21515" y="4753017"/>
            <a:ext cx="5438140" cy="4466988"/>
          </a:xfrm>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62</a:t>
            </a:fld>
            <a:endParaRPr lang="de-CH" dirty="0"/>
          </a:p>
        </p:txBody>
      </p:sp>
    </p:spTree>
    <p:extLst>
      <p:ext uri="{BB962C8B-B14F-4D97-AF65-F5344CB8AC3E}">
        <p14:creationId xmlns:p14="http://schemas.microsoft.com/office/powerpoint/2010/main" val="5777568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63</a:t>
            </a:fld>
            <a:endParaRPr lang="de-CH" dirty="0"/>
          </a:p>
        </p:txBody>
      </p:sp>
    </p:spTree>
    <p:extLst>
      <p:ext uri="{BB962C8B-B14F-4D97-AF65-F5344CB8AC3E}">
        <p14:creationId xmlns:p14="http://schemas.microsoft.com/office/powerpoint/2010/main" val="10531509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64</a:t>
            </a:fld>
            <a:endParaRPr lang="de-CH" dirty="0"/>
          </a:p>
        </p:txBody>
      </p:sp>
    </p:spTree>
    <p:extLst>
      <p:ext uri="{BB962C8B-B14F-4D97-AF65-F5344CB8AC3E}">
        <p14:creationId xmlns:p14="http://schemas.microsoft.com/office/powerpoint/2010/main" val="1131715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CH"/>
          </a:p>
          <a:p>
            <a:pPr>
              <a:spcBef>
                <a:spcPct val="0"/>
              </a:spcBef>
            </a:pPr>
            <a:r>
              <a:rPr lang="de-CH"/>
              <a:t> </a:t>
            </a:r>
          </a:p>
          <a:p>
            <a:pPr>
              <a:spcBef>
                <a:spcPct val="0"/>
              </a:spcBef>
            </a:pPr>
            <a:endParaRPr lang="de-CH"/>
          </a:p>
        </p:txBody>
      </p:sp>
      <p:sp>
        <p:nvSpPr>
          <p:cNvPr id="146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7382" indent="-287454">
              <a:defRPr>
                <a:solidFill>
                  <a:schemeClr val="tx1"/>
                </a:solidFill>
                <a:latin typeface="Calibri" pitchFamily="34" charset="0"/>
              </a:defRPr>
            </a:lvl2pPr>
            <a:lvl3pPr marL="1149818" indent="-229964">
              <a:defRPr>
                <a:solidFill>
                  <a:schemeClr val="tx1"/>
                </a:solidFill>
                <a:latin typeface="Calibri" pitchFamily="34" charset="0"/>
              </a:defRPr>
            </a:lvl3pPr>
            <a:lvl4pPr marL="1609745" indent="-229964">
              <a:defRPr>
                <a:solidFill>
                  <a:schemeClr val="tx1"/>
                </a:solidFill>
                <a:latin typeface="Calibri" pitchFamily="34" charset="0"/>
              </a:defRPr>
            </a:lvl4pPr>
            <a:lvl5pPr marL="2069674" indent="-229964">
              <a:defRPr>
                <a:solidFill>
                  <a:schemeClr val="tx1"/>
                </a:solidFill>
                <a:latin typeface="Calibri" pitchFamily="34" charset="0"/>
              </a:defRPr>
            </a:lvl5pPr>
            <a:lvl6pPr marL="2529601" indent="-229964" fontAlgn="base">
              <a:spcBef>
                <a:spcPct val="0"/>
              </a:spcBef>
              <a:spcAft>
                <a:spcPct val="0"/>
              </a:spcAft>
              <a:defRPr>
                <a:solidFill>
                  <a:schemeClr val="tx1"/>
                </a:solidFill>
                <a:latin typeface="Calibri" pitchFamily="34" charset="0"/>
              </a:defRPr>
            </a:lvl6pPr>
            <a:lvl7pPr marL="2989527" indent="-229964" fontAlgn="base">
              <a:spcBef>
                <a:spcPct val="0"/>
              </a:spcBef>
              <a:spcAft>
                <a:spcPct val="0"/>
              </a:spcAft>
              <a:defRPr>
                <a:solidFill>
                  <a:schemeClr val="tx1"/>
                </a:solidFill>
                <a:latin typeface="Calibri" pitchFamily="34" charset="0"/>
              </a:defRPr>
            </a:lvl7pPr>
            <a:lvl8pPr marL="3449453" indent="-229964" fontAlgn="base">
              <a:spcBef>
                <a:spcPct val="0"/>
              </a:spcBef>
              <a:spcAft>
                <a:spcPct val="0"/>
              </a:spcAft>
              <a:defRPr>
                <a:solidFill>
                  <a:schemeClr val="tx1"/>
                </a:solidFill>
                <a:latin typeface="Calibri" pitchFamily="34" charset="0"/>
              </a:defRPr>
            </a:lvl8pPr>
            <a:lvl9pPr marL="3909382" indent="-229964"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639A167-BF81-452A-A3E3-D3270835DEFB}" type="slidenum">
              <a:rPr lang="de-CH"/>
              <a:pPr fontAlgn="base">
                <a:spcBef>
                  <a:spcPct val="0"/>
                </a:spcBef>
                <a:spcAft>
                  <a:spcPct val="0"/>
                </a:spcAft>
              </a:pPr>
              <a:t>65</a:t>
            </a:fld>
            <a:endParaRPr lang="de-CH"/>
          </a:p>
        </p:txBody>
      </p:sp>
    </p:spTree>
    <p:extLst>
      <p:ext uri="{BB962C8B-B14F-4D97-AF65-F5344CB8AC3E}">
        <p14:creationId xmlns:p14="http://schemas.microsoft.com/office/powerpoint/2010/main" val="21216255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6039EC0A-BE78-40CB-B356-83093880A102}" type="slidenum">
              <a:rPr lang="de-CH" smtClean="0"/>
              <a:pPr/>
              <a:t>66</a:t>
            </a:fld>
            <a:endParaRPr lang="de-CH" dirty="0"/>
          </a:p>
        </p:txBody>
      </p:sp>
    </p:spTree>
    <p:extLst>
      <p:ext uri="{BB962C8B-B14F-4D97-AF65-F5344CB8AC3E}">
        <p14:creationId xmlns:p14="http://schemas.microsoft.com/office/powerpoint/2010/main" val="3812068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67</a:t>
            </a:fld>
            <a:endParaRPr lang="de-CH" dirty="0"/>
          </a:p>
        </p:txBody>
      </p:sp>
    </p:spTree>
    <p:extLst>
      <p:ext uri="{BB962C8B-B14F-4D97-AF65-F5344CB8AC3E}">
        <p14:creationId xmlns:p14="http://schemas.microsoft.com/office/powerpoint/2010/main" val="38891260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1363"/>
            <a:ext cx="4962525" cy="3721100"/>
          </a:xfrm>
        </p:spPr>
      </p:sp>
      <p:sp>
        <p:nvSpPr>
          <p:cNvPr id="3" name="Notizenplatzhalter 2"/>
          <p:cNvSpPr>
            <a:spLocks noGrp="1"/>
          </p:cNvSpPr>
          <p:nvPr>
            <p:ph type="body" idx="1"/>
          </p:nvPr>
        </p:nvSpPr>
        <p:spPr/>
        <p:txBody>
          <a:bodyPr>
            <a:normAutofit/>
          </a:bodyPr>
          <a:lstStyle/>
          <a:p>
            <a:endParaRPr lang="de-CH" baseline="0" dirty="0"/>
          </a:p>
          <a:p>
            <a:r>
              <a:rPr lang="de-CH" dirty="0"/>
              <a:t> </a:t>
            </a:r>
          </a:p>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68</a:t>
            </a:fld>
            <a:endParaRPr lang="de-CH" dirty="0"/>
          </a:p>
        </p:txBody>
      </p:sp>
    </p:spTree>
    <p:extLst>
      <p:ext uri="{BB962C8B-B14F-4D97-AF65-F5344CB8AC3E}">
        <p14:creationId xmlns:p14="http://schemas.microsoft.com/office/powerpoint/2010/main" val="24658718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65488" y="509588"/>
            <a:ext cx="3398837" cy="2547937"/>
          </a:xfrm>
        </p:spPr>
      </p:sp>
      <p:sp>
        <p:nvSpPr>
          <p:cNvPr id="3" name="Notizenplatzhalter 2"/>
          <p:cNvSpPr>
            <a:spLocks noGrp="1"/>
          </p:cNvSpPr>
          <p:nvPr>
            <p:ph type="body" idx="1"/>
          </p:nvPr>
        </p:nvSpPr>
        <p:spPr/>
        <p:txBody>
          <a:bodyPr>
            <a:normAutofit/>
          </a:bodyPr>
          <a:lstStyle/>
          <a:p>
            <a:endParaRPr lang="de-CH" baseline="0" dirty="0"/>
          </a:p>
          <a:p>
            <a:r>
              <a:rPr lang="de-CH" dirty="0"/>
              <a:t> </a:t>
            </a:r>
          </a:p>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69</a:t>
            </a:fld>
            <a:endParaRPr lang="de-CH" dirty="0"/>
          </a:p>
        </p:txBody>
      </p:sp>
    </p:spTree>
    <p:extLst>
      <p:ext uri="{BB962C8B-B14F-4D97-AF65-F5344CB8AC3E}">
        <p14:creationId xmlns:p14="http://schemas.microsoft.com/office/powerpoint/2010/main" val="194071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64E24CE-194C-4CB1-A00D-99E1B18B2B29}" type="slidenum">
              <a:rPr lang="de-CH" smtClean="0"/>
              <a:pPr/>
              <a:t>7</a:t>
            </a:fld>
            <a:endParaRPr lang="de-CH"/>
          </a:p>
        </p:txBody>
      </p:sp>
      <p:sp>
        <p:nvSpPr>
          <p:cNvPr id="73731" name="Rectangle 2"/>
          <p:cNvSpPr>
            <a:spLocks noGrp="1" noRot="1" noChangeAspect="1" noChangeArrowheads="1" noTextEdit="1"/>
          </p:cNvSpPr>
          <p:nvPr>
            <p:ph type="sldImg"/>
          </p:nvPr>
        </p:nvSpPr>
        <p:spPr>
          <a:xfrm>
            <a:off x="919163" y="744538"/>
            <a:ext cx="4964112" cy="3722687"/>
          </a:xfrm>
          <a:ln/>
        </p:spPr>
      </p:sp>
      <p:sp>
        <p:nvSpPr>
          <p:cNvPr id="73732" name="Rectangle 3"/>
          <p:cNvSpPr>
            <a:spLocks noGrp="1" noChangeArrowheads="1"/>
          </p:cNvSpPr>
          <p:nvPr>
            <p:ph type="body" idx="1"/>
          </p:nvPr>
        </p:nvSpPr>
        <p:spPr>
          <a:xfrm>
            <a:off x="679619" y="4716479"/>
            <a:ext cx="5438463" cy="4465637"/>
          </a:xfrm>
          <a:noFill/>
          <a:ln/>
        </p:spPr>
        <p:txBody>
          <a:bodyPr/>
          <a:lstStyle/>
          <a:p>
            <a:pPr eaLnBrk="1" hangingPunct="1">
              <a:buFontTx/>
              <a:buChar char="-"/>
            </a:pPr>
            <a:endParaRPr lang="de-DE" sz="1400" dirty="0">
              <a:latin typeface="Arial" pitchFamily="34" charset="0"/>
              <a:cs typeface="Arial" pitchFamily="34" charset="0"/>
            </a:endParaRPr>
          </a:p>
        </p:txBody>
      </p:sp>
    </p:spTree>
    <p:extLst>
      <p:ext uri="{BB962C8B-B14F-4D97-AF65-F5344CB8AC3E}">
        <p14:creationId xmlns:p14="http://schemas.microsoft.com/office/powerpoint/2010/main" val="41832424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70</a:t>
            </a:fld>
            <a:endParaRPr lang="de-CH" dirty="0"/>
          </a:p>
        </p:txBody>
      </p:sp>
    </p:spTree>
    <p:extLst>
      <p:ext uri="{BB962C8B-B14F-4D97-AF65-F5344CB8AC3E}">
        <p14:creationId xmlns:p14="http://schemas.microsoft.com/office/powerpoint/2010/main" val="345463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039EC0A-BE78-40CB-B356-83093880A102}" type="slidenum">
              <a:rPr lang="de-CH" smtClean="0"/>
              <a:pPr/>
              <a:t>8</a:t>
            </a:fld>
            <a:endParaRPr lang="de-CH" dirty="0"/>
          </a:p>
        </p:txBody>
      </p:sp>
    </p:spTree>
    <p:extLst>
      <p:ext uri="{BB962C8B-B14F-4D97-AF65-F5344CB8AC3E}">
        <p14:creationId xmlns:p14="http://schemas.microsoft.com/office/powerpoint/2010/main" val="408815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6039EC0A-BE78-40CB-B356-83093880A102}" type="slidenum">
              <a:rPr lang="de-CH" smtClean="0"/>
              <a:pPr/>
              <a:t>9</a:t>
            </a:fld>
            <a:endParaRPr lang="de-CH" dirty="0"/>
          </a:p>
        </p:txBody>
      </p:sp>
    </p:spTree>
    <p:extLst>
      <p:ext uri="{BB962C8B-B14F-4D97-AF65-F5344CB8AC3E}">
        <p14:creationId xmlns:p14="http://schemas.microsoft.com/office/powerpoint/2010/main" val="407142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143000"/>
          </a:xfrm>
          <a:gradFill>
            <a:gsLst>
              <a:gs pos="0">
                <a:srgbClr val="006699">
                  <a:alpha val="83922"/>
                </a:srgbClr>
              </a:gs>
              <a:gs pos="100000">
                <a:schemeClr val="bg1"/>
              </a:gs>
            </a:gsLst>
            <a:lin ang="5400000" scaled="1"/>
          </a:gradFill>
        </p:spPr>
        <p:txBody>
          <a:bodyPr>
            <a:noAutofit/>
          </a:bodyPr>
          <a:lstStyle>
            <a:lvl1pPr>
              <a:defRPr sz="2800"/>
            </a:lvl1pPr>
          </a:lstStyle>
          <a:p>
            <a:r>
              <a:rPr lang="de-DE" dirty="0"/>
              <a:t>Titelmasterformat durch Klicken bearbeiten</a:t>
            </a:r>
            <a:endParaRPr lang="de-CH" dirty="0"/>
          </a:p>
        </p:txBody>
      </p:sp>
      <p:sp>
        <p:nvSpPr>
          <p:cNvPr id="3" name="Inhaltsplatzhalter 2"/>
          <p:cNvSpPr>
            <a:spLocks noGrp="1"/>
          </p:cNvSpPr>
          <p:nvPr>
            <p:ph idx="1"/>
          </p:nvPr>
        </p:nvSpPr>
        <p:spPr>
          <a:xfrm>
            <a:off x="457200" y="1844824"/>
            <a:ext cx="8229600" cy="4281339"/>
          </a:xfrm>
        </p:spPr>
        <p:txBody>
          <a:bodyPr/>
          <a:lstStyle>
            <a:lvl1pPr>
              <a:buClr>
                <a:srgbClr val="006699"/>
              </a:buClr>
              <a:buFont typeface="Wingdings" pitchFamily="2" charset="2"/>
              <a:buChar char="Ø"/>
              <a:defRPr sz="1800"/>
            </a:lvl1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69D3E820-267E-435C-9FC4-88ADDCEBB55F}" type="datetimeFigureOut">
              <a:rPr lang="de-CH" smtClean="0"/>
              <a:pPr/>
              <a:t>05.12.2017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67ADD52-4A6D-40F4-848A-05F6683FEE45}" type="slidenum">
              <a:rPr lang="de-CH" smtClean="0"/>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defRPr>
            </a:lvl1pPr>
          </a:lstStyle>
          <a:p>
            <a:fld id="{69D3E820-267E-435C-9FC4-88ADDCEBB55F}" type="datetimeFigureOut">
              <a:rPr lang="de-CH" smtClean="0"/>
              <a:pPr/>
              <a:t>05.12.2017</a:t>
            </a:fld>
            <a:endParaRPr lang="de-CH"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endParaRPr lang="de-CH"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867ADD52-4A6D-40F4-848A-05F6683FEE45}" type="slidenum">
              <a:rPr lang="de-CH" smtClean="0"/>
              <a:pPr/>
              <a:t>‹Nr.›</a:t>
            </a:fld>
            <a:endParaRPr lang="de-CH" dirty="0"/>
          </a:p>
        </p:txBody>
      </p:sp>
      <p:sp>
        <p:nvSpPr>
          <p:cNvPr id="7" name="Fußzeilenplatzhalter 4"/>
          <p:cNvSpPr txBox="1">
            <a:spLocks noGrp="1"/>
          </p:cNvSpPr>
          <p:nvPr/>
        </p:nvSpPr>
        <p:spPr bwMode="auto">
          <a:xfrm>
            <a:off x="6372200" y="119484"/>
            <a:ext cx="2681287" cy="357188"/>
          </a:xfrm>
          <a:prstGeom prst="rect">
            <a:avLst/>
          </a:prstGeom>
          <a:blipFill>
            <a:blip r:embed="rId13" cstate="print"/>
            <a:stretch>
              <a:fillRect/>
            </a:stretch>
          </a:blipFill>
          <a:ln>
            <a:miter lim="800000"/>
            <a:headEnd/>
            <a:tailEnd/>
          </a:ln>
        </p:spPr>
        <p:txBody>
          <a:bodyPr/>
          <a:lstStyle/>
          <a:p>
            <a:pPr algn="ctr" eaLnBrk="0" hangingPunct="0">
              <a:defRPr/>
            </a:pPr>
            <a:endParaRPr lang="de-CH" sz="1400" dirty="0">
              <a:latin typeface="Century Gothic"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1340768"/>
            <a:ext cx="8208912" cy="1470025"/>
          </a:xfrm>
          <a:gradFill>
            <a:gsLst>
              <a:gs pos="0">
                <a:srgbClr val="006699">
                  <a:alpha val="83922"/>
                </a:srgbClr>
              </a:gs>
              <a:gs pos="100000">
                <a:schemeClr val="bg1"/>
              </a:gs>
            </a:gsLst>
            <a:lin ang="5400000" scaled="1"/>
          </a:gradFill>
        </p:spPr>
        <p:txBody>
          <a:bodyPr>
            <a:normAutofit/>
          </a:bodyPr>
          <a:lstStyle/>
          <a:p>
            <a:r>
              <a:rPr lang="de-CH" sz="4000" b="1" dirty="0"/>
              <a:t>Vereinstagung TKMS</a:t>
            </a:r>
            <a:endParaRPr lang="de-CH" sz="2700" b="1" dirty="0"/>
          </a:p>
        </p:txBody>
      </p:sp>
      <p:sp>
        <p:nvSpPr>
          <p:cNvPr id="3" name="Untertitel 2"/>
          <p:cNvSpPr>
            <a:spLocks noGrp="1"/>
          </p:cNvSpPr>
          <p:nvPr>
            <p:ph type="subTitle" idx="1"/>
          </p:nvPr>
        </p:nvSpPr>
        <p:spPr>
          <a:xfrm>
            <a:off x="611560" y="3212976"/>
            <a:ext cx="8136904" cy="1752600"/>
          </a:xfrm>
        </p:spPr>
        <p:txBody>
          <a:bodyPr>
            <a:normAutofit/>
          </a:bodyPr>
          <a:lstStyle/>
          <a:p>
            <a:r>
              <a:rPr lang="de-CH" b="1" dirty="0">
                <a:solidFill>
                  <a:schemeClr val="bg1">
                    <a:lumMod val="50000"/>
                  </a:schemeClr>
                </a:solidFill>
              </a:rPr>
              <a:t>Kantonsschule Kreuzlingen</a:t>
            </a:r>
          </a:p>
          <a:p>
            <a:r>
              <a:rPr lang="de-CH" b="1" dirty="0">
                <a:solidFill>
                  <a:schemeClr val="bg1">
                    <a:lumMod val="50000"/>
                  </a:schemeClr>
                </a:solidFill>
              </a:rPr>
              <a:t>6. Dezember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Rechtsgrundlagen: kantonales Verantwortlichkeitsgesetz (VG)</a:t>
            </a:r>
          </a:p>
        </p:txBody>
      </p:sp>
      <p:sp>
        <p:nvSpPr>
          <p:cNvPr id="3" name="Inhaltsplatzhalter 2"/>
          <p:cNvSpPr>
            <a:spLocks noGrp="1"/>
          </p:cNvSpPr>
          <p:nvPr>
            <p:ph idx="1"/>
          </p:nvPr>
        </p:nvSpPr>
        <p:spPr>
          <a:xfrm>
            <a:off x="457200" y="2027981"/>
            <a:ext cx="8229600" cy="4281339"/>
          </a:xfrm>
        </p:spPr>
        <p:txBody>
          <a:bodyPr>
            <a:normAutofit/>
          </a:bodyPr>
          <a:lstStyle/>
          <a:p>
            <a:pPr>
              <a:buNone/>
            </a:pPr>
            <a:endParaRPr lang="de-CH" dirty="0"/>
          </a:p>
          <a:p>
            <a:pPr>
              <a:buNone/>
            </a:pPr>
            <a:r>
              <a:rPr lang="de-CH" b="1" dirty="0"/>
              <a:t>§ 4 Haftung aus widerrechtlicher Tätigkeit</a:t>
            </a:r>
          </a:p>
          <a:p>
            <a:pPr>
              <a:buNone/>
            </a:pPr>
            <a:endParaRPr lang="de-CH" dirty="0"/>
          </a:p>
          <a:p>
            <a:pPr marL="0" indent="0">
              <a:buNone/>
            </a:pPr>
            <a:r>
              <a:rPr lang="de-CH" b="1" dirty="0"/>
              <a:t>1 Der </a:t>
            </a:r>
            <a:r>
              <a:rPr lang="de-CH" b="1" dirty="0">
                <a:highlight>
                  <a:srgbClr val="FFFF00"/>
                </a:highlight>
              </a:rPr>
              <a:t>Staat haftet</a:t>
            </a:r>
            <a:r>
              <a:rPr lang="de-CH" b="1" dirty="0"/>
              <a:t> für den Schaden, den eine mit öffentlichen Aufgaben betraute Person in Ausübung amtlicher Verrichtungen einem Dritten dadurch zufügt, dass sie dessen Rechte verletzt. </a:t>
            </a:r>
          </a:p>
          <a:p>
            <a:pPr marL="0" indent="0">
              <a:buNone/>
            </a:pPr>
            <a:endParaRPr lang="de-CH" b="1" dirty="0"/>
          </a:p>
          <a:p>
            <a:pPr marL="0" indent="0">
              <a:buNone/>
            </a:pPr>
            <a:r>
              <a:rPr lang="de-CH" b="1" dirty="0"/>
              <a:t>2 Für den Schaden aus falscher Auskunft haftet der Staat nur bei Vorsatz oder grober Fahrlässigkeit.</a:t>
            </a:r>
          </a:p>
        </p:txBody>
      </p:sp>
    </p:spTree>
    <p:extLst>
      <p:ext uri="{BB962C8B-B14F-4D97-AF65-F5344CB8AC3E}">
        <p14:creationId xmlns:p14="http://schemas.microsoft.com/office/powerpoint/2010/main" val="34108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Voraussetzung der Verantwortlichkeit </a:t>
            </a:r>
            <a:br>
              <a:rPr lang="de-CH" b="1" dirty="0"/>
            </a:br>
            <a:r>
              <a:rPr lang="de-CH" b="1" dirty="0"/>
              <a:t>des Kantons</a:t>
            </a:r>
          </a:p>
        </p:txBody>
      </p:sp>
      <p:sp>
        <p:nvSpPr>
          <p:cNvPr id="4" name="Textfeld 3"/>
          <p:cNvSpPr txBox="1"/>
          <p:nvPr/>
        </p:nvSpPr>
        <p:spPr>
          <a:xfrm>
            <a:off x="395536" y="2492896"/>
            <a:ext cx="1800200" cy="369332"/>
          </a:xfrm>
          <a:prstGeom prst="rect">
            <a:avLst/>
          </a:prstGeom>
          <a:noFill/>
        </p:spPr>
        <p:txBody>
          <a:bodyPr wrap="square" rtlCol="0">
            <a:spAutoFit/>
          </a:bodyPr>
          <a:lstStyle/>
          <a:p>
            <a:r>
              <a:rPr lang="de-CH" b="1" dirty="0">
                <a:latin typeface="Century Gothic" pitchFamily="34" charset="0"/>
              </a:rPr>
              <a:t>Tatbestand</a:t>
            </a:r>
          </a:p>
        </p:txBody>
      </p:sp>
      <p:sp>
        <p:nvSpPr>
          <p:cNvPr id="5" name="Rechteck 4"/>
          <p:cNvSpPr/>
          <p:nvPr/>
        </p:nvSpPr>
        <p:spPr>
          <a:xfrm>
            <a:off x="2051720" y="2492896"/>
            <a:ext cx="66247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latin typeface="Century Gothic" pitchFamily="34" charset="0"/>
              </a:rPr>
              <a:t>1) Schaden</a:t>
            </a:r>
          </a:p>
        </p:txBody>
      </p:sp>
      <p:sp>
        <p:nvSpPr>
          <p:cNvPr id="6" name="Rechteck 5"/>
          <p:cNvSpPr/>
          <p:nvPr/>
        </p:nvSpPr>
        <p:spPr>
          <a:xfrm>
            <a:off x="2051720" y="3212976"/>
            <a:ext cx="66247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de-CH" b="1" dirty="0">
                <a:latin typeface="Century Gothic" pitchFamily="34" charset="0"/>
              </a:rPr>
              <a:t>2) Ausüben dienstlicher Verrichtung / hoheitlicher Tätigkeit</a:t>
            </a:r>
          </a:p>
        </p:txBody>
      </p:sp>
      <p:sp>
        <p:nvSpPr>
          <p:cNvPr id="7" name="Rechteck 6"/>
          <p:cNvSpPr/>
          <p:nvPr/>
        </p:nvSpPr>
        <p:spPr>
          <a:xfrm>
            <a:off x="2051720" y="4186904"/>
            <a:ext cx="66247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latin typeface="Century Gothic" pitchFamily="34" charset="0"/>
              </a:rPr>
              <a:t>3) Widerrechtlichkeit</a:t>
            </a:r>
          </a:p>
        </p:txBody>
      </p:sp>
      <p:sp>
        <p:nvSpPr>
          <p:cNvPr id="8" name="Rechteck 7"/>
          <p:cNvSpPr/>
          <p:nvPr/>
        </p:nvSpPr>
        <p:spPr>
          <a:xfrm>
            <a:off x="2051720" y="4869160"/>
            <a:ext cx="66247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latin typeface="Century Gothic" pitchFamily="34" charset="0"/>
              </a:rPr>
              <a:t>4) Adäquater Kausalzusammenhang</a:t>
            </a:r>
          </a:p>
        </p:txBody>
      </p:sp>
      <p:sp>
        <p:nvSpPr>
          <p:cNvPr id="9" name="Textfeld 8"/>
          <p:cNvSpPr txBox="1"/>
          <p:nvPr/>
        </p:nvSpPr>
        <p:spPr>
          <a:xfrm>
            <a:off x="467544" y="5867980"/>
            <a:ext cx="1800200" cy="369332"/>
          </a:xfrm>
          <a:prstGeom prst="rect">
            <a:avLst/>
          </a:prstGeom>
          <a:noFill/>
        </p:spPr>
        <p:txBody>
          <a:bodyPr wrap="square" rtlCol="0">
            <a:spAutoFit/>
          </a:bodyPr>
          <a:lstStyle/>
          <a:p>
            <a:r>
              <a:rPr lang="de-CH" b="1" dirty="0">
                <a:latin typeface="Century Gothic" pitchFamily="34" charset="0"/>
              </a:rPr>
              <a:t>Rechtsfolge</a:t>
            </a:r>
          </a:p>
        </p:txBody>
      </p:sp>
      <p:sp>
        <p:nvSpPr>
          <p:cNvPr id="10" name="Rechteck 9"/>
          <p:cNvSpPr/>
          <p:nvPr/>
        </p:nvSpPr>
        <p:spPr>
          <a:xfrm>
            <a:off x="2051720" y="5877272"/>
            <a:ext cx="66247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latin typeface="Century Gothic" pitchFamily="34" charset="0"/>
              </a:rPr>
              <a:t>Haftung des Kantons</a:t>
            </a:r>
          </a:p>
        </p:txBody>
      </p:sp>
      <p:cxnSp>
        <p:nvCxnSpPr>
          <p:cNvPr id="12" name="Gerade Verbindung mit Pfeil 11"/>
          <p:cNvCxnSpPr>
            <a:cxnSpLocks/>
            <a:stCxn id="5" idx="2"/>
            <a:endCxn id="6" idx="0"/>
          </p:cNvCxnSpPr>
          <p:nvPr/>
        </p:nvCxnSpPr>
        <p:spPr>
          <a:xfrm>
            <a:off x="5364088" y="2852936"/>
            <a:ext cx="0" cy="360040"/>
          </a:xfrm>
          <a:prstGeom prst="straightConnector1">
            <a:avLst/>
          </a:prstGeom>
          <a:ln w="41275">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cxnSpLocks/>
            <a:stCxn id="6" idx="2"/>
            <a:endCxn id="7" idx="0"/>
          </p:cNvCxnSpPr>
          <p:nvPr/>
        </p:nvCxnSpPr>
        <p:spPr>
          <a:xfrm>
            <a:off x="5364088" y="3861048"/>
            <a:ext cx="0" cy="325856"/>
          </a:xfrm>
          <a:prstGeom prst="straightConnector1">
            <a:avLst/>
          </a:prstGeom>
          <a:ln w="41275">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stCxn id="7" idx="2"/>
            <a:endCxn id="8" idx="0"/>
          </p:cNvCxnSpPr>
          <p:nvPr/>
        </p:nvCxnSpPr>
        <p:spPr>
          <a:xfrm>
            <a:off x="5364088" y="4546944"/>
            <a:ext cx="0" cy="322216"/>
          </a:xfrm>
          <a:prstGeom prst="straightConnector1">
            <a:avLst/>
          </a:prstGeom>
          <a:ln w="41275">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8" idx="2"/>
            <a:endCxn id="10" idx="0"/>
          </p:cNvCxnSpPr>
          <p:nvPr/>
        </p:nvCxnSpPr>
        <p:spPr>
          <a:xfrm>
            <a:off x="5364088" y="5229200"/>
            <a:ext cx="0" cy="648072"/>
          </a:xfrm>
          <a:prstGeom prst="straightConnector1">
            <a:avLst/>
          </a:prstGeom>
          <a:ln w="41275">
            <a:solidFill>
              <a:srgbClr val="0066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42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a:xfrm>
            <a:off x="457200" y="549275"/>
            <a:ext cx="8229600" cy="1143000"/>
          </a:xfrm>
          <a:gradFill rotWithShape="0"/>
        </p:spPr>
        <p:txBody>
          <a:bodyPr/>
          <a:lstStyle/>
          <a:p>
            <a:r>
              <a:rPr lang="de-CH" b="1" dirty="0"/>
              <a:t>Vermögensrechtliche Haftung = Kausalhaftung</a:t>
            </a:r>
          </a:p>
        </p:txBody>
      </p:sp>
      <p:sp>
        <p:nvSpPr>
          <p:cNvPr id="4" name="Rechteck 3"/>
          <p:cNvSpPr/>
          <p:nvPr/>
        </p:nvSpPr>
        <p:spPr>
          <a:xfrm>
            <a:off x="539750" y="1700213"/>
            <a:ext cx="2447925" cy="1368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b="1" dirty="0">
                <a:latin typeface="Century Gothic" pitchFamily="34" charset="0"/>
              </a:rPr>
              <a:t>Schaden</a:t>
            </a:r>
          </a:p>
        </p:txBody>
      </p:sp>
      <p:sp>
        <p:nvSpPr>
          <p:cNvPr id="5" name="Rechteck 4"/>
          <p:cNvSpPr/>
          <p:nvPr/>
        </p:nvSpPr>
        <p:spPr>
          <a:xfrm>
            <a:off x="2987675" y="1700213"/>
            <a:ext cx="5688013" cy="1368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1938" indent="-261938" fontAlgn="auto">
              <a:spcBef>
                <a:spcPts val="0"/>
              </a:spcBef>
              <a:spcAft>
                <a:spcPts val="0"/>
              </a:spcAft>
              <a:buFontTx/>
              <a:buChar char="-"/>
              <a:defRPr/>
            </a:pPr>
            <a:r>
              <a:rPr lang="de-CH" b="1" dirty="0">
                <a:solidFill>
                  <a:schemeClr val="tx1"/>
                </a:solidFill>
                <a:latin typeface="Century Gothic" pitchFamily="34" charset="0"/>
              </a:rPr>
              <a:t>Personenschaden</a:t>
            </a:r>
          </a:p>
          <a:p>
            <a:pPr marL="261938" indent="-261938" fontAlgn="auto">
              <a:spcBef>
                <a:spcPts val="0"/>
              </a:spcBef>
              <a:spcAft>
                <a:spcPts val="0"/>
              </a:spcAft>
              <a:buFontTx/>
              <a:buChar char="-"/>
              <a:defRPr/>
            </a:pPr>
            <a:r>
              <a:rPr lang="de-CH" b="1" dirty="0">
                <a:solidFill>
                  <a:schemeClr val="tx1"/>
                </a:solidFill>
                <a:latin typeface="Century Gothic" pitchFamily="34" charset="0"/>
              </a:rPr>
              <a:t>Sachschaden</a:t>
            </a:r>
          </a:p>
          <a:p>
            <a:pPr marL="261938" indent="-261938" fontAlgn="auto">
              <a:spcBef>
                <a:spcPts val="0"/>
              </a:spcBef>
              <a:spcAft>
                <a:spcPts val="0"/>
              </a:spcAft>
              <a:buFontTx/>
              <a:buChar char="-"/>
              <a:defRPr/>
            </a:pPr>
            <a:r>
              <a:rPr lang="de-CH" b="1" dirty="0">
                <a:solidFill>
                  <a:schemeClr val="tx1"/>
                </a:solidFill>
                <a:latin typeface="Century Gothic" pitchFamily="34" charset="0"/>
              </a:rPr>
              <a:t>Vermögenseinbusse / entgangener Gewinn</a:t>
            </a:r>
          </a:p>
          <a:p>
            <a:pPr marL="261938" indent="-261938" fontAlgn="auto">
              <a:spcBef>
                <a:spcPts val="0"/>
              </a:spcBef>
              <a:spcAft>
                <a:spcPts val="0"/>
              </a:spcAft>
              <a:buFontTx/>
              <a:buChar char="-"/>
              <a:defRPr/>
            </a:pPr>
            <a:r>
              <a:rPr lang="de-CH" b="1" dirty="0">
                <a:solidFill>
                  <a:schemeClr val="tx1"/>
                </a:solidFill>
                <a:latin typeface="Century Gothic" pitchFamily="34" charset="0"/>
              </a:rPr>
              <a:t>sonstiger Schaden</a:t>
            </a:r>
          </a:p>
        </p:txBody>
      </p:sp>
      <p:sp>
        <p:nvSpPr>
          <p:cNvPr id="6" name="Rechteck 5"/>
          <p:cNvSpPr/>
          <p:nvPr/>
        </p:nvSpPr>
        <p:spPr>
          <a:xfrm>
            <a:off x="539750" y="3429000"/>
            <a:ext cx="2447925" cy="1872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latin typeface="Century Gothic" pitchFamily="34" charset="0"/>
              </a:rPr>
              <a:t>Ausübung amtlicher Verrichtung / hoheitlicher Tätigkeit</a:t>
            </a:r>
            <a:endParaRPr lang="de-CH" sz="2000" b="1" dirty="0">
              <a:latin typeface="Century Gothic" pitchFamily="34" charset="0"/>
            </a:endParaRPr>
          </a:p>
        </p:txBody>
      </p:sp>
      <p:sp>
        <p:nvSpPr>
          <p:cNvPr id="7" name="Rechteck 6"/>
          <p:cNvSpPr/>
          <p:nvPr/>
        </p:nvSpPr>
        <p:spPr>
          <a:xfrm>
            <a:off x="2987675" y="3429000"/>
            <a:ext cx="5688013" cy="18722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CH" b="1" dirty="0">
                <a:solidFill>
                  <a:schemeClr val="tx1"/>
                </a:solidFill>
                <a:latin typeface="Century Gothic" pitchFamily="34" charset="0"/>
              </a:rPr>
              <a:t>schädigende Haltung muss in einem unmittelbaren rechtlichen, funktionellen Zusammenhang mit dem Tätigkeitsbereich der Lehrperson stehen</a:t>
            </a:r>
          </a:p>
          <a:p>
            <a:pPr fontAlgn="auto">
              <a:spcBef>
                <a:spcPts val="0"/>
              </a:spcBef>
              <a:spcAft>
                <a:spcPts val="0"/>
              </a:spcAft>
              <a:defRPr/>
            </a:pPr>
            <a:endParaRPr lang="de-CH" b="1" dirty="0">
              <a:solidFill>
                <a:schemeClr val="tx1"/>
              </a:solidFill>
              <a:latin typeface="Century Gothic" pitchFamily="34" charset="0"/>
            </a:endParaRPr>
          </a:p>
          <a:p>
            <a:pPr algn="ctr" fontAlgn="auto">
              <a:spcBef>
                <a:spcPts val="0"/>
              </a:spcBef>
              <a:spcAft>
                <a:spcPts val="0"/>
              </a:spcAft>
              <a:defRPr/>
            </a:pPr>
            <a:r>
              <a:rPr lang="de-CH" b="1" dirty="0">
                <a:solidFill>
                  <a:schemeClr val="tx1"/>
                </a:solidFill>
                <a:latin typeface="Century Gothic" pitchFamily="34" charset="0"/>
              </a:rPr>
              <a:t>Berufsauftrag der Lehrperson</a:t>
            </a:r>
          </a:p>
        </p:txBody>
      </p:sp>
      <p:cxnSp>
        <p:nvCxnSpPr>
          <p:cNvPr id="9" name="Gerade Verbindung mit Pfeil 8"/>
          <p:cNvCxnSpPr>
            <a:cxnSpLocks/>
          </p:cNvCxnSpPr>
          <p:nvPr/>
        </p:nvCxnSpPr>
        <p:spPr>
          <a:xfrm>
            <a:off x="5795964" y="4365106"/>
            <a:ext cx="0" cy="360038"/>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539750" y="5662612"/>
            <a:ext cx="2447925" cy="1006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b="1" dirty="0">
                <a:latin typeface="Century Gothic" pitchFamily="34" charset="0"/>
              </a:rPr>
              <a:t>Widerrechtlichkeit</a:t>
            </a:r>
          </a:p>
        </p:txBody>
      </p:sp>
      <p:sp>
        <p:nvSpPr>
          <p:cNvPr id="11" name="Rechteck 10"/>
          <p:cNvSpPr/>
          <p:nvPr/>
        </p:nvSpPr>
        <p:spPr>
          <a:xfrm>
            <a:off x="2987675" y="5662612"/>
            <a:ext cx="5688013" cy="100647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61938" indent="-261938" fontAlgn="auto">
              <a:spcBef>
                <a:spcPts val="0"/>
              </a:spcBef>
              <a:spcAft>
                <a:spcPts val="0"/>
              </a:spcAft>
              <a:buFontTx/>
              <a:buChar char="-"/>
              <a:defRPr/>
            </a:pPr>
            <a:r>
              <a:rPr lang="de-CH" b="1" dirty="0">
                <a:solidFill>
                  <a:schemeClr val="tx1"/>
                </a:solidFill>
                <a:latin typeface="Century Gothic" pitchFamily="34" charset="0"/>
              </a:rPr>
              <a:t>Verstoss gegen Gebote oder Verbote der Rechtsordnung.</a:t>
            </a:r>
          </a:p>
        </p:txBody>
      </p:sp>
      <p:cxnSp>
        <p:nvCxnSpPr>
          <p:cNvPr id="12" name="Gerade Verbindung mit Pfeil 11"/>
          <p:cNvCxnSpPr>
            <a:stCxn id="4" idx="2"/>
            <a:endCxn id="6" idx="0"/>
          </p:cNvCxnSpPr>
          <p:nvPr/>
        </p:nvCxnSpPr>
        <p:spPr>
          <a:xfrm>
            <a:off x="1763713" y="3068638"/>
            <a:ext cx="0" cy="360362"/>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6" idx="2"/>
            <a:endCxn id="10" idx="0"/>
          </p:cNvCxnSpPr>
          <p:nvPr/>
        </p:nvCxnSpPr>
        <p:spPr>
          <a:xfrm>
            <a:off x="1763713" y="5301208"/>
            <a:ext cx="0" cy="361404"/>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26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39750" y="980628"/>
            <a:ext cx="2447925" cy="3744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b="1" dirty="0">
                <a:latin typeface="Century Gothic" pitchFamily="34" charset="0"/>
              </a:rPr>
              <a:t>Adäquater Kausal-</a:t>
            </a:r>
            <a:r>
              <a:rPr lang="de-CH" b="1" dirty="0" err="1">
                <a:latin typeface="Century Gothic" pitchFamily="34" charset="0"/>
              </a:rPr>
              <a:t>zusammenhang</a:t>
            </a:r>
            <a:endParaRPr lang="de-CH" b="1" dirty="0">
              <a:latin typeface="Century Gothic" pitchFamily="34" charset="0"/>
            </a:endParaRPr>
          </a:p>
        </p:txBody>
      </p:sp>
      <p:sp>
        <p:nvSpPr>
          <p:cNvPr id="5" name="Rechteck 4"/>
          <p:cNvSpPr/>
          <p:nvPr/>
        </p:nvSpPr>
        <p:spPr>
          <a:xfrm>
            <a:off x="2987675" y="980628"/>
            <a:ext cx="5688013" cy="374451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CH" b="1" dirty="0">
                <a:solidFill>
                  <a:schemeClr val="tx1"/>
                </a:solidFill>
                <a:latin typeface="Century Gothic" pitchFamily="34" charset="0"/>
              </a:rPr>
              <a:t>Haftungsbegründend ist die Ursache (Schwimmen im See), die nach dem gewöhnlichen Lauf der Dinge und der allgemeinen Erfahrung geeignet ist, den eingetretenen Erfolg zu bewirken (ertrinken), so dass der  Eintritt des Erfolges (Tod / Körperverletzung) durch die fragliche Ursache (Lawine) begünstigt erscheint.</a:t>
            </a:r>
          </a:p>
          <a:p>
            <a:pPr fontAlgn="auto">
              <a:spcBef>
                <a:spcPts val="0"/>
              </a:spcBef>
              <a:spcAft>
                <a:spcPts val="0"/>
              </a:spcAft>
              <a:defRPr/>
            </a:pPr>
            <a:endParaRPr lang="de-CH" b="1" dirty="0">
              <a:solidFill>
                <a:schemeClr val="tx1"/>
              </a:solidFill>
              <a:latin typeface="Century Gothic" pitchFamily="34" charset="0"/>
            </a:endParaRPr>
          </a:p>
          <a:p>
            <a:pPr fontAlgn="auto">
              <a:spcBef>
                <a:spcPts val="0"/>
              </a:spcBef>
              <a:spcAft>
                <a:spcPts val="0"/>
              </a:spcAft>
              <a:defRPr/>
            </a:pPr>
            <a:r>
              <a:rPr lang="de-CH" b="1" dirty="0">
                <a:solidFill>
                  <a:schemeClr val="tx1"/>
                </a:solidFill>
                <a:latin typeface="Century Gothic" pitchFamily="34" charset="0"/>
              </a:rPr>
              <a:t>Entlastungsgründe:</a:t>
            </a:r>
          </a:p>
          <a:p>
            <a:pPr marL="174625" indent="-174625" fontAlgn="auto">
              <a:spcBef>
                <a:spcPts val="0"/>
              </a:spcBef>
              <a:spcAft>
                <a:spcPts val="0"/>
              </a:spcAft>
              <a:buFontTx/>
              <a:buChar char="-"/>
              <a:defRPr/>
            </a:pPr>
            <a:r>
              <a:rPr lang="de-CH" b="1" dirty="0">
                <a:solidFill>
                  <a:schemeClr val="tx1"/>
                </a:solidFill>
                <a:latin typeface="Century Gothic" pitchFamily="34" charset="0"/>
              </a:rPr>
              <a:t>Höhere Gewalt</a:t>
            </a:r>
          </a:p>
          <a:p>
            <a:pPr marL="174625" indent="-174625" fontAlgn="auto">
              <a:spcBef>
                <a:spcPts val="0"/>
              </a:spcBef>
              <a:spcAft>
                <a:spcPts val="0"/>
              </a:spcAft>
              <a:buFontTx/>
              <a:buChar char="-"/>
              <a:defRPr/>
            </a:pPr>
            <a:r>
              <a:rPr lang="de-CH" b="1" dirty="0">
                <a:solidFill>
                  <a:schemeClr val="tx1"/>
                </a:solidFill>
                <a:latin typeface="Century Gothic" pitchFamily="34" charset="0"/>
              </a:rPr>
              <a:t>Selbstverschulden des Geschädigten</a:t>
            </a:r>
          </a:p>
          <a:p>
            <a:pPr marL="174625" indent="-174625" fontAlgn="auto">
              <a:spcBef>
                <a:spcPts val="0"/>
              </a:spcBef>
              <a:spcAft>
                <a:spcPts val="0"/>
              </a:spcAft>
              <a:buFontTx/>
              <a:buChar char="-"/>
              <a:defRPr/>
            </a:pPr>
            <a:r>
              <a:rPr lang="de-CH" b="1" dirty="0">
                <a:solidFill>
                  <a:schemeClr val="tx1"/>
                </a:solidFill>
                <a:latin typeface="Century Gothic" pitchFamily="34" charset="0"/>
              </a:rPr>
              <a:t>Drittverschulden</a:t>
            </a:r>
          </a:p>
        </p:txBody>
      </p:sp>
      <p:sp>
        <p:nvSpPr>
          <p:cNvPr id="6" name="Rechteck 5"/>
          <p:cNvSpPr/>
          <p:nvPr/>
        </p:nvSpPr>
        <p:spPr>
          <a:xfrm>
            <a:off x="539750" y="5301208"/>
            <a:ext cx="2447925" cy="936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b="1" dirty="0">
                <a:latin typeface="Century Gothic" pitchFamily="34" charset="0"/>
              </a:rPr>
              <a:t>Haftung des Kantons/Gemeinde</a:t>
            </a:r>
            <a:endParaRPr lang="de-CH" sz="2000" b="1" dirty="0">
              <a:latin typeface="Century Gothic" pitchFamily="34" charset="0"/>
            </a:endParaRPr>
          </a:p>
        </p:txBody>
      </p:sp>
      <p:sp>
        <p:nvSpPr>
          <p:cNvPr id="7" name="Rechteck 6"/>
          <p:cNvSpPr/>
          <p:nvPr/>
        </p:nvSpPr>
        <p:spPr>
          <a:xfrm>
            <a:off x="2987675" y="5301208"/>
            <a:ext cx="5688013" cy="9361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CH" b="1" dirty="0">
                <a:solidFill>
                  <a:schemeClr val="tx1"/>
                </a:solidFill>
                <a:latin typeface="Century Gothic" pitchFamily="34" charset="0"/>
              </a:rPr>
              <a:t>Der Kanton/die Gemeinde haftet selbst dann, wenn seine Behörden, Beamten und Angestellten kein Verschulden trifft!</a:t>
            </a:r>
          </a:p>
        </p:txBody>
      </p:sp>
      <p:cxnSp>
        <p:nvCxnSpPr>
          <p:cNvPr id="8" name="Gerade Verbindung mit Pfeil 7"/>
          <p:cNvCxnSpPr>
            <a:stCxn id="4" idx="2"/>
            <a:endCxn id="6" idx="0"/>
          </p:cNvCxnSpPr>
          <p:nvPr/>
        </p:nvCxnSpPr>
        <p:spPr>
          <a:xfrm>
            <a:off x="1763713" y="4725143"/>
            <a:ext cx="0" cy="576065"/>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80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67544" y="548680"/>
            <a:ext cx="8208912" cy="1154832"/>
          </a:xfrm>
        </p:spPr>
        <p:txBody>
          <a:bodyPr/>
          <a:lstStyle/>
          <a:p>
            <a:r>
              <a:rPr lang="de-CH" sz="3200" b="1" dirty="0"/>
              <a:t> </a:t>
            </a:r>
            <a:r>
              <a:rPr lang="de-CH" b="1" dirty="0"/>
              <a:t>Der aktuelle Fall «die Abklärungen»</a:t>
            </a:r>
            <a:endParaRPr lang="de-CH" dirty="0"/>
          </a:p>
        </p:txBody>
      </p:sp>
      <p:sp>
        <p:nvSpPr>
          <p:cNvPr id="26628" name="Rectangle 4"/>
          <p:cNvSpPr>
            <a:spLocks noGrp="1" noChangeArrowheads="1"/>
          </p:cNvSpPr>
          <p:nvPr>
            <p:ph type="body" idx="1"/>
          </p:nvPr>
        </p:nvSpPr>
        <p:spPr>
          <a:xfrm>
            <a:off x="611560" y="1916832"/>
            <a:ext cx="7996808" cy="4680520"/>
          </a:xfrm>
        </p:spPr>
        <p:txBody>
          <a:bodyPr>
            <a:normAutofit/>
          </a:bodyPr>
          <a:lstStyle/>
          <a:p>
            <a:pPr marL="0" indent="0">
              <a:buNone/>
            </a:pPr>
            <a:endParaRPr lang="de-CH" b="1" dirty="0"/>
          </a:p>
          <a:p>
            <a:pPr marL="0" indent="0">
              <a:buNone/>
            </a:pPr>
            <a:r>
              <a:rPr lang="de-CH" b="1" dirty="0"/>
              <a:t>Die Lehrerin ist überzeugt, keinen Fehler gemacht zu haben. «Wir hatten im Mai in Shanghai angefragt, ob alle schwimmen können. Unsere </a:t>
            </a:r>
            <a:r>
              <a:rPr lang="de-CH" b="1" dirty="0" err="1"/>
              <a:t>Chinesischlehrerin</a:t>
            </a:r>
            <a:r>
              <a:rPr lang="de-CH" b="1" dirty="0"/>
              <a:t> und auch ich fragten die Schüler unabhängig voneinander am Vortag des Unfalls noch einmal. Alle hatten dies mehrfach auch auf Chinesisch und auf Deutsch bejaht.» Auch dass ein Bad im See geplant war, sei nach China kommuniziert worden. Ihre Aufsichtspflichten habe sie erfüllt, ist sie sich sicher.</a:t>
            </a:r>
            <a:endParaRPr lang="de-CH" sz="1200" dirty="0"/>
          </a:p>
          <a:p>
            <a:pPr marL="0" indent="0">
              <a:buNone/>
            </a:pPr>
            <a:endParaRPr lang="de-CH" sz="1200" dirty="0"/>
          </a:p>
          <a:p>
            <a:pPr marL="0" indent="0">
              <a:buNone/>
            </a:pPr>
            <a:r>
              <a:rPr lang="de-CH" sz="1400" b="1" dirty="0"/>
              <a:t>(Tagblatt 5. August 2017)</a:t>
            </a:r>
          </a:p>
        </p:txBody>
      </p:sp>
    </p:spTree>
    <p:extLst>
      <p:ext uri="{BB962C8B-B14F-4D97-AF65-F5344CB8AC3E}">
        <p14:creationId xmlns:p14="http://schemas.microsoft.com/office/powerpoint/2010/main" val="14917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67544" y="548680"/>
            <a:ext cx="8208912" cy="1154832"/>
          </a:xfrm>
        </p:spPr>
        <p:txBody>
          <a:bodyPr/>
          <a:lstStyle/>
          <a:p>
            <a:pPr eaLnBrk="1" hangingPunct="1"/>
            <a:r>
              <a:rPr lang="de-CH" b="1" dirty="0"/>
              <a:t> «die Lawine – Fall 1»</a:t>
            </a:r>
            <a:endParaRPr lang="de-CH" dirty="0"/>
          </a:p>
        </p:txBody>
      </p:sp>
      <p:pic>
        <p:nvPicPr>
          <p:cNvPr id="5" name="Grafik 4" descr="http://static.euronews.com/articles/321250/1200x630_321250_lawine-verschuettet-schueler-i.jpg?1452789157"/>
          <p:cNvPicPr/>
          <p:nvPr/>
        </p:nvPicPr>
        <p:blipFill>
          <a:blip r:embed="rId3">
            <a:extLst>
              <a:ext uri="{28A0092B-C50C-407E-A947-70E740481C1C}">
                <a14:useLocalDpi xmlns:a14="http://schemas.microsoft.com/office/drawing/2010/main" val="0"/>
              </a:ext>
            </a:extLst>
          </a:blip>
          <a:srcRect/>
          <a:stretch>
            <a:fillRect/>
          </a:stretch>
        </p:blipFill>
        <p:spPr bwMode="auto">
          <a:xfrm>
            <a:off x="791580" y="1916832"/>
            <a:ext cx="7560840" cy="4608512"/>
          </a:xfrm>
          <a:prstGeom prst="rect">
            <a:avLst/>
          </a:prstGeom>
          <a:noFill/>
          <a:ln>
            <a:noFill/>
          </a:ln>
        </p:spPr>
      </p:pic>
    </p:spTree>
    <p:extLst>
      <p:ext uri="{BB962C8B-B14F-4D97-AF65-F5344CB8AC3E}">
        <p14:creationId xmlns:p14="http://schemas.microsoft.com/office/powerpoint/2010/main" val="205696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67544" y="548680"/>
            <a:ext cx="8208912" cy="1154832"/>
          </a:xfrm>
        </p:spPr>
        <p:txBody>
          <a:bodyPr/>
          <a:lstStyle/>
          <a:p>
            <a:pPr eaLnBrk="1" hangingPunct="1"/>
            <a:r>
              <a:rPr lang="de-CH" b="1" dirty="0"/>
              <a:t>«die Lawine – Fall 1»</a:t>
            </a:r>
            <a:endParaRPr lang="de-CH" dirty="0"/>
          </a:p>
        </p:txBody>
      </p:sp>
      <p:sp>
        <p:nvSpPr>
          <p:cNvPr id="26628" name="Rectangle 4"/>
          <p:cNvSpPr>
            <a:spLocks noGrp="1" noChangeArrowheads="1"/>
          </p:cNvSpPr>
          <p:nvPr>
            <p:ph type="body" idx="1"/>
          </p:nvPr>
        </p:nvSpPr>
        <p:spPr>
          <a:xfrm>
            <a:off x="611560" y="1916832"/>
            <a:ext cx="7996808" cy="4680520"/>
          </a:xfrm>
        </p:spPr>
        <p:txBody>
          <a:bodyPr>
            <a:normAutofit/>
          </a:bodyPr>
          <a:lstStyle/>
          <a:p>
            <a:pPr marL="0" indent="0">
              <a:buNone/>
            </a:pPr>
            <a:r>
              <a:rPr lang="de-CH" b="1" dirty="0"/>
              <a:t>Lehrer nach Lawinenunglück in Haft</a:t>
            </a:r>
          </a:p>
          <a:p>
            <a:pPr marL="0" indent="0">
              <a:buNone/>
            </a:pPr>
            <a:endParaRPr lang="de-CH" b="1" dirty="0"/>
          </a:p>
          <a:p>
            <a:pPr marL="0" indent="0">
              <a:buNone/>
            </a:pPr>
            <a:r>
              <a:rPr lang="de-CH" b="1" dirty="0"/>
              <a:t>Zwei Schüler sind bei einem schweren Lawinenunglück in den französischen Alpen ums Leben gekommen. Ihr Lehrer wird sich wohl vor Gericht verantworten müssen. </a:t>
            </a:r>
          </a:p>
          <a:p>
            <a:pPr marL="0" indent="0">
              <a:buNone/>
            </a:pPr>
            <a:endParaRPr lang="de-CH" b="1" dirty="0"/>
          </a:p>
          <a:p>
            <a:pPr marL="0" indent="0">
              <a:buNone/>
            </a:pPr>
            <a:r>
              <a:rPr lang="de-CH" b="1" dirty="0"/>
              <a:t>Der Mann hat eine Gruppe mit zehn Schülern gestern Mittwoch auf eine gesperrte Piste geführt. Eine Lawine löste sich und riss eine </a:t>
            </a:r>
            <a:br>
              <a:rPr lang="de-CH" b="1" dirty="0"/>
            </a:br>
            <a:r>
              <a:rPr lang="de-CH" b="1" dirty="0"/>
              <a:t>16-Jährige und einen 14-Jährigen in den Tod. Ein Ukrainer, der nicht zur Gruppe gehörte, ist ebenfalls ums Leben gekommen. Der Lehrer wurde verletzt ins Spital gebracht.</a:t>
            </a:r>
          </a:p>
          <a:p>
            <a:pPr marL="0" indent="0">
              <a:buNone/>
            </a:pPr>
            <a:endParaRPr lang="de-CH" b="1" dirty="0"/>
          </a:p>
          <a:p>
            <a:pPr marL="0" indent="0">
              <a:buNone/>
            </a:pPr>
            <a:r>
              <a:rPr lang="de-CH" sz="1400" b="1" dirty="0"/>
              <a:t>(Tagesanzeiger, 14. Januar 2016)</a:t>
            </a:r>
          </a:p>
        </p:txBody>
      </p:sp>
    </p:spTree>
    <p:extLst>
      <p:ext uri="{BB962C8B-B14F-4D97-AF65-F5344CB8AC3E}">
        <p14:creationId xmlns:p14="http://schemas.microsoft.com/office/powerpoint/2010/main" val="80039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Rechtsgrundlagen: kantonales Verantwortlichkeitsgesetz (VG)</a:t>
            </a:r>
          </a:p>
        </p:txBody>
      </p:sp>
      <p:sp>
        <p:nvSpPr>
          <p:cNvPr id="3" name="Inhaltsplatzhalter 2"/>
          <p:cNvSpPr>
            <a:spLocks noGrp="1"/>
          </p:cNvSpPr>
          <p:nvPr>
            <p:ph idx="1"/>
          </p:nvPr>
        </p:nvSpPr>
        <p:spPr>
          <a:xfrm>
            <a:off x="457200" y="2027981"/>
            <a:ext cx="8507288" cy="4281339"/>
          </a:xfrm>
        </p:spPr>
        <p:txBody>
          <a:bodyPr>
            <a:normAutofit/>
          </a:bodyPr>
          <a:lstStyle/>
          <a:p>
            <a:pPr>
              <a:buNone/>
            </a:pPr>
            <a:r>
              <a:rPr lang="de-CH" b="1" dirty="0"/>
              <a:t>§ 9 Haftung, Rückgriff</a:t>
            </a:r>
          </a:p>
          <a:p>
            <a:pPr marL="0" indent="0">
              <a:buNone/>
            </a:pPr>
            <a:r>
              <a:rPr lang="de-CH" b="1" dirty="0"/>
              <a:t>1 Die </a:t>
            </a:r>
            <a:r>
              <a:rPr lang="de-CH" b="1" dirty="0">
                <a:highlight>
                  <a:srgbClr val="FFFF00"/>
                </a:highlight>
              </a:rPr>
              <a:t>fehlbare Person haftet</a:t>
            </a:r>
            <a:r>
              <a:rPr lang="de-CH" b="1" dirty="0"/>
              <a:t> für den Schaden, den sie </a:t>
            </a:r>
            <a:r>
              <a:rPr lang="de-CH" b="1" dirty="0">
                <a:highlight>
                  <a:srgbClr val="FFFF00"/>
                </a:highlight>
              </a:rPr>
              <a:t>dem Staat</a:t>
            </a:r>
            <a:r>
              <a:rPr lang="de-CH" b="1" dirty="0"/>
              <a:t> durch vorsätzliche oder grobfahrlässige Pflichtverletzung zufügt. </a:t>
            </a:r>
          </a:p>
          <a:p>
            <a:pPr marL="0" indent="0">
              <a:buNone/>
            </a:pPr>
            <a:r>
              <a:rPr lang="de-CH" b="1" dirty="0"/>
              <a:t>2 Hat der Staat einem geschädigten Dritten auf Grund dieses oder eines andern Gesetzes Ersatz zu leisten, steht ihm der </a:t>
            </a:r>
            <a:r>
              <a:rPr lang="de-CH" b="1" dirty="0">
                <a:highlight>
                  <a:srgbClr val="FFFF00"/>
                </a:highlight>
              </a:rPr>
              <a:t>Rückgriff</a:t>
            </a:r>
            <a:r>
              <a:rPr lang="de-CH" b="1" dirty="0"/>
              <a:t> auf die fehlbare Person zu, die den Schaden vorsätzlich oder grobfahrlässig verschuldet hat. </a:t>
            </a:r>
          </a:p>
          <a:p>
            <a:pPr marL="0" indent="0">
              <a:buNone/>
            </a:pPr>
            <a:r>
              <a:rPr lang="de-CH" b="1" dirty="0"/>
              <a:t>3 Die Haftung der fehlbaren Person besteht </a:t>
            </a:r>
            <a:r>
              <a:rPr lang="de-CH" b="1" dirty="0">
                <a:highlight>
                  <a:srgbClr val="FFFF00"/>
                </a:highlight>
              </a:rPr>
              <a:t>nach Auflösung</a:t>
            </a:r>
            <a:r>
              <a:rPr lang="de-CH" b="1" dirty="0"/>
              <a:t> des Dienstverhältnisses oder bei Nichtwiederwahl weiter. </a:t>
            </a:r>
          </a:p>
          <a:p>
            <a:pPr marL="0" indent="0">
              <a:buNone/>
            </a:pPr>
            <a:r>
              <a:rPr lang="de-CH" b="1" dirty="0"/>
              <a:t>4 Haben mehrere Personen den Schaden gemeinsam verschuldet, haften sie anteilmässig nach der Grösse des Verschuldens. </a:t>
            </a:r>
          </a:p>
          <a:p>
            <a:pPr marL="0" indent="0">
              <a:buNone/>
            </a:pPr>
            <a:r>
              <a:rPr lang="de-CH" b="1" dirty="0"/>
              <a:t>5 In Protokollen von Behörden sind die anwesenden Mitglieder aufzuführen. Jedes Mitglied ist berechtigt, zu Protokoll zu erklären, es habe einem Beschluss </a:t>
            </a:r>
            <a:r>
              <a:rPr lang="de-CH" b="1" dirty="0">
                <a:highlight>
                  <a:srgbClr val="FFFF00"/>
                </a:highlight>
              </a:rPr>
              <a:t>nicht</a:t>
            </a:r>
            <a:r>
              <a:rPr lang="de-CH" b="1" dirty="0"/>
              <a:t> zugestimmt.</a:t>
            </a:r>
          </a:p>
        </p:txBody>
      </p:sp>
    </p:spTree>
    <p:extLst>
      <p:ext uri="{BB962C8B-B14F-4D97-AF65-F5344CB8AC3E}">
        <p14:creationId xmlns:p14="http://schemas.microsoft.com/office/powerpoint/2010/main" val="283243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a:xfrm>
            <a:off x="457200" y="549275"/>
            <a:ext cx="8229600" cy="1143000"/>
          </a:xfrm>
          <a:gradFill rotWithShape="0"/>
        </p:spPr>
        <p:txBody>
          <a:bodyPr/>
          <a:lstStyle/>
          <a:p>
            <a:r>
              <a:rPr lang="de-CH" b="1" dirty="0"/>
              <a:t>Rückgriff / Regress auf Lehrpersonen</a:t>
            </a:r>
          </a:p>
        </p:txBody>
      </p:sp>
      <p:sp>
        <p:nvSpPr>
          <p:cNvPr id="4" name="Rechteck 3"/>
          <p:cNvSpPr/>
          <p:nvPr/>
        </p:nvSpPr>
        <p:spPr>
          <a:xfrm>
            <a:off x="468313" y="1916113"/>
            <a:ext cx="8207375" cy="433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latin typeface="Century Gothic" pitchFamily="34" charset="0"/>
              </a:rPr>
              <a:t>Tatbestand</a:t>
            </a:r>
          </a:p>
        </p:txBody>
      </p:sp>
      <p:sp>
        <p:nvSpPr>
          <p:cNvPr id="5" name="Rechteck 4"/>
          <p:cNvSpPr/>
          <p:nvPr/>
        </p:nvSpPr>
        <p:spPr>
          <a:xfrm>
            <a:off x="468313" y="2349500"/>
            <a:ext cx="4103687" cy="172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536575" indent="-536575" fontAlgn="auto">
              <a:spcBef>
                <a:spcPts val="0"/>
              </a:spcBef>
              <a:spcAft>
                <a:spcPts val="0"/>
              </a:spcAft>
              <a:buFontTx/>
              <a:buAutoNum type="arabicParenR"/>
              <a:defRPr/>
            </a:pPr>
            <a:r>
              <a:rPr lang="de-CH" b="1" dirty="0">
                <a:solidFill>
                  <a:schemeClr val="tx1"/>
                </a:solidFill>
                <a:latin typeface="Century Gothic" pitchFamily="34" charset="0"/>
              </a:rPr>
              <a:t>Kanton zahlt dem Geschädigten:</a:t>
            </a:r>
          </a:p>
          <a:p>
            <a:pPr marL="536575" indent="-536575" fontAlgn="auto">
              <a:spcBef>
                <a:spcPts val="0"/>
              </a:spcBef>
              <a:spcAft>
                <a:spcPts val="0"/>
              </a:spcAft>
              <a:defRPr/>
            </a:pPr>
            <a:r>
              <a:rPr lang="de-CH" b="1" dirty="0">
                <a:solidFill>
                  <a:schemeClr val="tx1"/>
                </a:solidFill>
                <a:latin typeface="Century Gothic" pitchFamily="34" charset="0"/>
              </a:rPr>
              <a:t>	</a:t>
            </a:r>
          </a:p>
          <a:p>
            <a:pPr marL="536575" indent="-536575" fontAlgn="auto">
              <a:spcBef>
                <a:spcPts val="0"/>
              </a:spcBef>
              <a:spcAft>
                <a:spcPts val="0"/>
              </a:spcAft>
              <a:defRPr/>
            </a:pPr>
            <a:r>
              <a:rPr lang="de-CH" b="1" dirty="0">
                <a:solidFill>
                  <a:schemeClr val="tx1"/>
                </a:solidFill>
                <a:latin typeface="Century Gothic" pitchFamily="34" charset="0"/>
              </a:rPr>
              <a:t>	- Schadensersatz</a:t>
            </a:r>
          </a:p>
          <a:p>
            <a:pPr marL="536575" indent="-536575" fontAlgn="auto">
              <a:spcBef>
                <a:spcPts val="0"/>
              </a:spcBef>
              <a:spcAft>
                <a:spcPts val="0"/>
              </a:spcAft>
              <a:defRPr/>
            </a:pPr>
            <a:r>
              <a:rPr lang="de-CH" b="1" dirty="0">
                <a:solidFill>
                  <a:schemeClr val="tx1"/>
                </a:solidFill>
                <a:latin typeface="Century Gothic" pitchFamily="34" charset="0"/>
              </a:rPr>
              <a:t>	- Genugtuung</a:t>
            </a:r>
          </a:p>
        </p:txBody>
      </p:sp>
      <p:sp>
        <p:nvSpPr>
          <p:cNvPr id="6" name="Rechteck 5"/>
          <p:cNvSpPr/>
          <p:nvPr/>
        </p:nvSpPr>
        <p:spPr>
          <a:xfrm>
            <a:off x="4572000" y="2349500"/>
            <a:ext cx="4103688" cy="172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536575" indent="-536575" fontAlgn="auto">
              <a:spcBef>
                <a:spcPts val="0"/>
              </a:spcBef>
              <a:spcAft>
                <a:spcPts val="0"/>
              </a:spcAft>
              <a:buFontTx/>
              <a:buAutoNum type="arabicParenR" startAt="2"/>
              <a:defRPr/>
            </a:pPr>
            <a:r>
              <a:rPr lang="de-CH" sz="1700" b="1" dirty="0">
                <a:solidFill>
                  <a:schemeClr val="tx1"/>
                </a:solidFill>
                <a:latin typeface="Century Gothic" pitchFamily="34" charset="0"/>
              </a:rPr>
              <a:t>Lehrperson verletzt Dienst- oder Amtspflicht:</a:t>
            </a:r>
          </a:p>
          <a:p>
            <a:pPr marL="536575" indent="-536575" fontAlgn="auto">
              <a:spcBef>
                <a:spcPts val="0"/>
              </a:spcBef>
              <a:spcAft>
                <a:spcPts val="0"/>
              </a:spcAft>
              <a:defRPr/>
            </a:pPr>
            <a:r>
              <a:rPr lang="de-CH" sz="1700" b="1" dirty="0">
                <a:solidFill>
                  <a:schemeClr val="tx1"/>
                </a:solidFill>
                <a:latin typeface="Century Gothic" pitchFamily="34" charset="0"/>
              </a:rPr>
              <a:t>	</a:t>
            </a:r>
          </a:p>
          <a:p>
            <a:pPr marL="536575" indent="-536575" fontAlgn="auto">
              <a:spcBef>
                <a:spcPts val="0"/>
              </a:spcBef>
              <a:spcAft>
                <a:spcPts val="0"/>
              </a:spcAft>
              <a:defRPr/>
            </a:pPr>
            <a:r>
              <a:rPr lang="de-CH" sz="1700" b="1" dirty="0">
                <a:solidFill>
                  <a:schemeClr val="tx1"/>
                </a:solidFill>
                <a:latin typeface="Century Gothic" pitchFamily="34" charset="0"/>
              </a:rPr>
              <a:t>	- vorsätzlich (Wissen und Willen)</a:t>
            </a:r>
          </a:p>
          <a:p>
            <a:pPr marL="717550" indent="-179388" fontAlgn="auto">
              <a:spcBef>
                <a:spcPts val="0"/>
              </a:spcBef>
              <a:spcAft>
                <a:spcPts val="0"/>
              </a:spcAft>
              <a:defRPr/>
            </a:pPr>
            <a:r>
              <a:rPr lang="de-CH" sz="1700" b="1" dirty="0">
                <a:solidFill>
                  <a:schemeClr val="tx1"/>
                </a:solidFill>
                <a:latin typeface="Century Gothic" pitchFamily="34" charset="0"/>
              </a:rPr>
              <a:t>- grobfahrlässig (Übersehen aller roten Ampeln)</a:t>
            </a:r>
          </a:p>
        </p:txBody>
      </p:sp>
      <p:sp>
        <p:nvSpPr>
          <p:cNvPr id="7" name="Rechteck 6"/>
          <p:cNvSpPr/>
          <p:nvPr/>
        </p:nvSpPr>
        <p:spPr>
          <a:xfrm>
            <a:off x="468313" y="4797425"/>
            <a:ext cx="8207375" cy="360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latin typeface="Century Gothic" pitchFamily="34" charset="0"/>
              </a:rPr>
              <a:t>Rechtsfolge</a:t>
            </a:r>
          </a:p>
        </p:txBody>
      </p:sp>
      <p:sp>
        <p:nvSpPr>
          <p:cNvPr id="8" name="Rechteck 7"/>
          <p:cNvSpPr/>
          <p:nvPr/>
        </p:nvSpPr>
        <p:spPr>
          <a:xfrm>
            <a:off x="468313" y="5157788"/>
            <a:ext cx="8207375" cy="10795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de-CH" b="1" dirty="0">
                <a:solidFill>
                  <a:schemeClr val="tx1"/>
                </a:solidFill>
                <a:latin typeface="Century Gothic" pitchFamily="34" charset="0"/>
              </a:rPr>
              <a:t>Haftung der Lehrperson:</a:t>
            </a:r>
          </a:p>
        </p:txBody>
      </p:sp>
      <p:sp>
        <p:nvSpPr>
          <p:cNvPr id="9" name="Pfeil nach rechts 8"/>
          <p:cNvSpPr/>
          <p:nvPr/>
        </p:nvSpPr>
        <p:spPr>
          <a:xfrm>
            <a:off x="684213" y="5589588"/>
            <a:ext cx="647700" cy="431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CH"/>
          </a:p>
        </p:txBody>
      </p:sp>
      <p:sp>
        <p:nvSpPr>
          <p:cNvPr id="72713" name="Textfeld 9"/>
          <p:cNvSpPr txBox="1">
            <a:spLocks noChangeArrowheads="1"/>
          </p:cNvSpPr>
          <p:nvPr/>
        </p:nvSpPr>
        <p:spPr bwMode="auto">
          <a:xfrm>
            <a:off x="2051050" y="5516563"/>
            <a:ext cx="6192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e-CH" b="1" dirty="0">
                <a:latin typeface="Century Gothic" pitchFamily="34" charset="0"/>
              </a:rPr>
              <a:t>Lehrperson muss Schaden und Genugtuung aus eigenem Vermögen decken!!!</a:t>
            </a:r>
          </a:p>
        </p:txBody>
      </p:sp>
      <p:cxnSp>
        <p:nvCxnSpPr>
          <p:cNvPr id="12" name="Gerade Verbindung mit Pfeil 11"/>
          <p:cNvCxnSpPr>
            <a:endCxn id="7" idx="0"/>
          </p:cNvCxnSpPr>
          <p:nvPr/>
        </p:nvCxnSpPr>
        <p:spPr>
          <a:xfrm rot="5400000">
            <a:off x="4212432" y="4436269"/>
            <a:ext cx="719137" cy="3175"/>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58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67544" y="548680"/>
            <a:ext cx="8208912" cy="1154832"/>
          </a:xfrm>
        </p:spPr>
        <p:txBody>
          <a:bodyPr/>
          <a:lstStyle/>
          <a:p>
            <a:pPr eaLnBrk="1" hangingPunct="1"/>
            <a:r>
              <a:rPr lang="de-CH" b="1" dirty="0"/>
              <a:t> «die Lawine – Fall 2»</a:t>
            </a:r>
            <a:endParaRPr lang="de-CH" dirty="0"/>
          </a:p>
        </p:txBody>
      </p:sp>
      <p:pic>
        <p:nvPicPr>
          <p:cNvPr id="6" name="Grafik 5" descr="Eine Staublawine führt zu gewaltigen Luftdruckschwankungen, die als Druckwelle wahrgenommen werden. An der Front wurden schon Drücke bis zu 80 Tonnen pro Quadratmeter gemessen. "/>
          <p:cNvPicPr/>
          <p:nvPr/>
        </p:nvPicPr>
        <p:blipFill>
          <a:blip r:embed="rId3">
            <a:extLst>
              <a:ext uri="{28A0092B-C50C-407E-A947-70E740481C1C}">
                <a14:useLocalDpi xmlns:a14="http://schemas.microsoft.com/office/drawing/2010/main" val="0"/>
              </a:ext>
            </a:extLst>
          </a:blip>
          <a:srcRect/>
          <a:stretch>
            <a:fillRect/>
          </a:stretch>
        </p:blipFill>
        <p:spPr bwMode="auto">
          <a:xfrm>
            <a:off x="755576" y="1988840"/>
            <a:ext cx="7632848" cy="4536504"/>
          </a:xfrm>
          <a:prstGeom prst="rect">
            <a:avLst/>
          </a:prstGeom>
          <a:noFill/>
          <a:ln>
            <a:noFill/>
          </a:ln>
        </p:spPr>
      </p:pic>
    </p:spTree>
    <p:extLst>
      <p:ext uri="{BB962C8B-B14F-4D97-AF65-F5344CB8AC3E}">
        <p14:creationId xmlns:p14="http://schemas.microsoft.com/office/powerpoint/2010/main" val="139261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539552" y="557808"/>
            <a:ext cx="8229600" cy="1143000"/>
          </a:xfrm>
          <a:prstGeom prst="rect">
            <a:avLst/>
          </a:prstGeom>
          <a:gradFill>
            <a:gsLst>
              <a:gs pos="0">
                <a:srgbClr val="006699">
                  <a:alpha val="83922"/>
                </a:srgbClr>
              </a:gs>
              <a:gs pos="100000">
                <a:schemeClr val="bg1"/>
              </a:gs>
            </a:gsLst>
            <a:lin ang="5400000" scaled="1"/>
          </a:gradFill>
        </p:spPr>
        <p:txBody>
          <a:bodyPr vert="horz" lIns="91440" tIns="45720" rIns="91440" bIns="45720" rtlCol="0" anchor="ctr">
            <a:noAutofit/>
          </a:bodyPr>
          <a:lstStyle>
            <a:lvl1pPr>
              <a:defRPr sz="2800"/>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b="1" i="0" u="none" strike="noStrike" kern="1200" cap="none" spc="0" normalizeH="0" baseline="0" noProof="0" dirty="0">
                <a:ln>
                  <a:noFill/>
                </a:ln>
                <a:solidFill>
                  <a:schemeClr val="tx1"/>
                </a:solidFill>
                <a:effectLst/>
                <a:uLnTx/>
                <a:uFillTx/>
                <a:latin typeface="Century Gothic" pitchFamily="34" charset="0"/>
                <a:ea typeface="+mj-ea"/>
                <a:cs typeface="+mj-cs"/>
              </a:rPr>
              <a:t>Unterlagen</a:t>
            </a:r>
            <a:endParaRPr kumimoji="0" lang="de-CH" sz="2400" b="1"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pic>
        <p:nvPicPr>
          <p:cNvPr id="5" name="Grafik 4"/>
          <p:cNvPicPr/>
          <p:nvPr/>
        </p:nvPicPr>
        <p:blipFill>
          <a:blip r:embed="rId3" cstate="print"/>
          <a:srcRect l="54110" t="14858" r="11281" b="30429"/>
          <a:stretch>
            <a:fillRect/>
          </a:stretch>
        </p:blipFill>
        <p:spPr bwMode="auto">
          <a:xfrm>
            <a:off x="683568" y="1842102"/>
            <a:ext cx="7992888" cy="4899266"/>
          </a:xfrm>
          <a:prstGeom prst="rect">
            <a:avLst/>
          </a:prstGeom>
          <a:noFill/>
          <a:ln w="9525">
            <a:noFill/>
            <a:miter lim="800000"/>
            <a:headEnd/>
            <a:tailEnd/>
          </a:ln>
        </p:spPr>
      </p:pic>
    </p:spTree>
    <p:extLst>
      <p:ext uri="{BB962C8B-B14F-4D97-AF65-F5344CB8AC3E}">
        <p14:creationId xmlns:p14="http://schemas.microsoft.com/office/powerpoint/2010/main" val="3540226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67544" y="548680"/>
            <a:ext cx="8208912" cy="1154832"/>
          </a:xfrm>
        </p:spPr>
        <p:txBody>
          <a:bodyPr/>
          <a:lstStyle/>
          <a:p>
            <a:pPr eaLnBrk="1" hangingPunct="1"/>
            <a:r>
              <a:rPr lang="de-CH" b="1" dirty="0"/>
              <a:t>«die Lawine – Fall 2»</a:t>
            </a:r>
            <a:endParaRPr lang="de-CH" dirty="0"/>
          </a:p>
        </p:txBody>
      </p:sp>
      <p:sp>
        <p:nvSpPr>
          <p:cNvPr id="26628" name="Rectangle 4"/>
          <p:cNvSpPr>
            <a:spLocks noGrp="1" noChangeArrowheads="1"/>
          </p:cNvSpPr>
          <p:nvPr>
            <p:ph type="body" idx="1"/>
          </p:nvPr>
        </p:nvSpPr>
        <p:spPr>
          <a:xfrm>
            <a:off x="611560" y="1916832"/>
            <a:ext cx="7996808" cy="4680520"/>
          </a:xfrm>
        </p:spPr>
        <p:txBody>
          <a:bodyPr>
            <a:normAutofit lnSpcReduction="10000"/>
          </a:bodyPr>
          <a:lstStyle/>
          <a:p>
            <a:pPr marL="0" indent="0">
              <a:buNone/>
            </a:pPr>
            <a:r>
              <a:rPr lang="de-CH" b="1" dirty="0"/>
              <a:t>Lawine reisst Schulklasse in </a:t>
            </a:r>
            <a:r>
              <a:rPr lang="de-CH" b="1" dirty="0" err="1"/>
              <a:t>Disentis</a:t>
            </a:r>
            <a:r>
              <a:rPr lang="de-CH" b="1" dirty="0"/>
              <a:t> mit!</a:t>
            </a:r>
          </a:p>
          <a:p>
            <a:pPr marL="0" indent="0">
              <a:buNone/>
            </a:pPr>
            <a:endParaRPr lang="de-CH" b="1" dirty="0"/>
          </a:p>
          <a:p>
            <a:pPr marL="0" indent="0">
              <a:buNone/>
            </a:pPr>
            <a:r>
              <a:rPr lang="de-CH" b="1" dirty="0"/>
              <a:t>Beim Abgang im Skigebiet von </a:t>
            </a:r>
            <a:r>
              <a:rPr lang="de-CH" b="1" dirty="0" err="1"/>
              <a:t>Disentis</a:t>
            </a:r>
            <a:r>
              <a:rPr lang="de-CH" b="1" dirty="0"/>
              <a:t> GR wurden acht Schüler und zwei Leiter erfasst, aber nicht verschüttet, wie die Polizei mitteilte. Alle Personen konnten sich aus eigener Kraft aus den Schneemassen befreien. Ein Schulleiter erlitt leichte Verletzungen, die ambulant behandelt werden konnten.</a:t>
            </a:r>
          </a:p>
          <a:p>
            <a:pPr marL="0" indent="0">
              <a:buNone/>
            </a:pPr>
            <a:endParaRPr lang="de-CH" b="1" dirty="0"/>
          </a:p>
          <a:p>
            <a:pPr marL="0" indent="0">
              <a:buNone/>
            </a:pPr>
            <a:r>
              <a:rPr lang="de-CH" b="1" dirty="0"/>
              <a:t>Ausgelöst hatte das Schneebrett ein ortskundiger Bergführer, der sich mit vier Skitouristen auf eine Variantenabfahrt begeben wollte. Der Mann war ohne seine Gäste in einen 40 Grad steilen Südsüdosthang hineingefahren. Nachdem er weiter unten die Schulklasse erblickt hatte, verzichtete er auf die Abfahrt und traversierte den Hang. Dabei löste er die Lawine aus.</a:t>
            </a:r>
          </a:p>
          <a:p>
            <a:pPr marL="0" indent="0">
              <a:buNone/>
            </a:pPr>
            <a:endParaRPr lang="de-CH" b="1" dirty="0"/>
          </a:p>
          <a:p>
            <a:pPr marL="0" indent="0">
              <a:buNone/>
            </a:pPr>
            <a:r>
              <a:rPr lang="de-CH" sz="1400" b="1" dirty="0"/>
              <a:t>(Blick 3. Januar 2012)</a:t>
            </a:r>
          </a:p>
          <a:p>
            <a:pPr marL="0" indent="0">
              <a:buNone/>
            </a:pPr>
            <a:endParaRPr lang="de-CH" b="1" dirty="0"/>
          </a:p>
          <a:p>
            <a:pPr marL="0" indent="0">
              <a:buNone/>
            </a:pPr>
            <a:endParaRPr lang="de-CH" b="1" dirty="0"/>
          </a:p>
        </p:txBody>
      </p:sp>
    </p:spTree>
    <p:extLst>
      <p:ext uri="{BB962C8B-B14F-4D97-AF65-F5344CB8AC3E}">
        <p14:creationId xmlns:p14="http://schemas.microsoft.com/office/powerpoint/2010/main" val="1520031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gradFill rotWithShape="0"/>
        </p:spPr>
        <p:txBody>
          <a:bodyPr>
            <a:normAutofit/>
          </a:bodyPr>
          <a:lstStyle/>
          <a:p>
            <a:r>
              <a:rPr lang="de-CH" b="1" dirty="0"/>
              <a:t>Arten von Risiken</a:t>
            </a:r>
          </a:p>
        </p:txBody>
      </p:sp>
      <p:sp>
        <p:nvSpPr>
          <p:cNvPr id="2" name="Inhaltsplatzhalter 1"/>
          <p:cNvSpPr>
            <a:spLocks noGrp="1"/>
          </p:cNvSpPr>
          <p:nvPr>
            <p:ph idx="1"/>
          </p:nvPr>
        </p:nvSpPr>
        <p:spPr>
          <a:xfrm>
            <a:off x="457200" y="1844824"/>
            <a:ext cx="8229600" cy="4824536"/>
          </a:xfrm>
        </p:spPr>
        <p:txBody>
          <a:bodyPr>
            <a:normAutofit/>
          </a:bodyPr>
          <a:lstStyle/>
          <a:p>
            <a:pPr>
              <a:lnSpc>
                <a:spcPct val="150000"/>
              </a:lnSpc>
              <a:buAutoNum type="arabicPeriod"/>
            </a:pPr>
            <a:r>
              <a:rPr lang="de-CH" b="1" dirty="0"/>
              <a:t>erlaubtes Risiko – allgemeines Lebensrisiko</a:t>
            </a:r>
          </a:p>
          <a:p>
            <a:pPr marL="0" indent="0">
              <a:lnSpc>
                <a:spcPct val="150000"/>
              </a:lnSpc>
              <a:buNone/>
            </a:pPr>
            <a:endParaRPr lang="de-CH" dirty="0"/>
          </a:p>
          <a:p>
            <a:pPr marL="0" indent="0">
              <a:lnSpc>
                <a:spcPct val="150000"/>
              </a:lnSpc>
              <a:buNone/>
            </a:pPr>
            <a:r>
              <a:rPr lang="de-CH" b="1" dirty="0">
                <a:solidFill>
                  <a:srgbClr val="336699"/>
                </a:solidFill>
              </a:rPr>
              <a:t>2.</a:t>
            </a:r>
            <a:r>
              <a:rPr lang="de-CH" b="1" dirty="0"/>
              <a:t>   sozial nützliches Risiko</a:t>
            </a:r>
          </a:p>
          <a:p>
            <a:pPr marL="0" indent="0">
              <a:lnSpc>
                <a:spcPct val="150000"/>
              </a:lnSpc>
              <a:buNone/>
            </a:pPr>
            <a:endParaRPr lang="de-CH" dirty="0"/>
          </a:p>
          <a:p>
            <a:pPr marL="0" indent="0">
              <a:lnSpc>
                <a:spcPct val="150000"/>
              </a:lnSpc>
              <a:buNone/>
            </a:pPr>
            <a:r>
              <a:rPr lang="de-CH" b="1" dirty="0">
                <a:solidFill>
                  <a:srgbClr val="336699"/>
                </a:solidFill>
              </a:rPr>
              <a:t>3.</a:t>
            </a:r>
            <a:r>
              <a:rPr lang="de-CH" b="1" dirty="0"/>
              <a:t>   sozial übliches Risiko</a:t>
            </a:r>
          </a:p>
        </p:txBody>
      </p:sp>
    </p:spTree>
    <p:extLst>
      <p:ext uri="{BB962C8B-B14F-4D97-AF65-F5344CB8AC3E}">
        <p14:creationId xmlns:p14="http://schemas.microsoft.com/office/powerpoint/2010/main" val="3876334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gradFill rotWithShape="0"/>
        </p:spPr>
        <p:txBody>
          <a:bodyPr>
            <a:normAutofit/>
          </a:bodyPr>
          <a:lstStyle/>
          <a:p>
            <a:r>
              <a:rPr lang="de-CH" b="1" dirty="0"/>
              <a:t>Das erlaubte Risiko</a:t>
            </a:r>
          </a:p>
        </p:txBody>
      </p:sp>
      <p:sp>
        <p:nvSpPr>
          <p:cNvPr id="2" name="Inhaltsplatzhalter 1"/>
          <p:cNvSpPr>
            <a:spLocks noGrp="1"/>
          </p:cNvSpPr>
          <p:nvPr>
            <p:ph idx="1"/>
          </p:nvPr>
        </p:nvSpPr>
        <p:spPr>
          <a:xfrm>
            <a:off x="457200" y="2099989"/>
            <a:ext cx="8229600" cy="4281339"/>
          </a:xfrm>
        </p:spPr>
        <p:txBody>
          <a:bodyPr/>
          <a:lstStyle/>
          <a:p>
            <a:pPr marL="0" indent="0">
              <a:buNone/>
            </a:pPr>
            <a:r>
              <a:rPr lang="de-CH" b="1" dirty="0"/>
              <a:t>Kriterien des Bundesgericht bei Sorgfaltspflichtverletzung bei Unfällen</a:t>
            </a:r>
          </a:p>
          <a:p>
            <a:pPr marL="0" indent="0">
              <a:buNone/>
            </a:pPr>
            <a:endParaRPr lang="de-CH" dirty="0"/>
          </a:p>
          <a:p>
            <a:pPr>
              <a:lnSpc>
                <a:spcPct val="150000"/>
              </a:lnSpc>
              <a:buFontTx/>
              <a:buChar char="-"/>
            </a:pPr>
            <a:r>
              <a:rPr lang="de-CH" b="1" dirty="0"/>
              <a:t>voraussehbar</a:t>
            </a:r>
          </a:p>
          <a:p>
            <a:pPr>
              <a:lnSpc>
                <a:spcPct val="150000"/>
              </a:lnSpc>
              <a:buFontTx/>
              <a:buChar char="-"/>
            </a:pPr>
            <a:r>
              <a:rPr lang="de-CH" b="1" dirty="0"/>
              <a:t>vermeidbar</a:t>
            </a:r>
          </a:p>
          <a:p>
            <a:pPr>
              <a:lnSpc>
                <a:spcPct val="150000"/>
              </a:lnSpc>
              <a:buFontTx/>
              <a:buChar char="-"/>
            </a:pPr>
            <a:r>
              <a:rPr lang="de-CH" b="1" dirty="0"/>
              <a:t>erlaubtes Risiko</a:t>
            </a:r>
          </a:p>
          <a:p>
            <a:pPr marL="0" indent="0">
              <a:buNone/>
            </a:pPr>
            <a:endParaRPr lang="de-CH" dirty="0"/>
          </a:p>
          <a:p>
            <a:pPr marL="0" indent="0">
              <a:buNone/>
            </a:pPr>
            <a:r>
              <a:rPr lang="de-CH" dirty="0"/>
              <a:t>		</a:t>
            </a:r>
          </a:p>
          <a:p>
            <a:pPr marL="0" indent="0">
              <a:buNone/>
            </a:pPr>
            <a:endParaRPr lang="de-CH" dirty="0"/>
          </a:p>
        </p:txBody>
      </p:sp>
    </p:spTree>
    <p:extLst>
      <p:ext uri="{BB962C8B-B14F-4D97-AF65-F5344CB8AC3E}">
        <p14:creationId xmlns:p14="http://schemas.microsoft.com/office/powerpoint/2010/main" val="3830331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gradFill rotWithShape="0"/>
        </p:spPr>
        <p:txBody>
          <a:bodyPr>
            <a:normAutofit/>
          </a:bodyPr>
          <a:lstStyle/>
          <a:p>
            <a:r>
              <a:rPr lang="de-CH" b="1" dirty="0"/>
              <a:t>Planung von Aktivitäten</a:t>
            </a:r>
          </a:p>
        </p:txBody>
      </p:sp>
      <p:sp>
        <p:nvSpPr>
          <p:cNvPr id="2" name="Inhaltsplatzhalter 1"/>
          <p:cNvSpPr>
            <a:spLocks noGrp="1"/>
          </p:cNvSpPr>
          <p:nvPr>
            <p:ph idx="1"/>
          </p:nvPr>
        </p:nvSpPr>
        <p:spPr/>
        <p:txBody>
          <a:bodyPr/>
          <a:lstStyle/>
          <a:p>
            <a:pPr marL="0" indent="0">
              <a:buNone/>
            </a:pPr>
            <a:endParaRPr lang="de-CH" dirty="0"/>
          </a:p>
          <a:p>
            <a:pPr>
              <a:lnSpc>
                <a:spcPct val="150000"/>
              </a:lnSpc>
              <a:buAutoNum type="arabicPeriod"/>
            </a:pPr>
            <a:r>
              <a:rPr lang="de-CH" b="1" dirty="0"/>
              <a:t>Ist das in Kauf genommene Risiko gerechtfertigt?</a:t>
            </a:r>
          </a:p>
          <a:p>
            <a:pPr>
              <a:lnSpc>
                <a:spcPct val="150000"/>
              </a:lnSpc>
              <a:buAutoNum type="arabicPeriod"/>
            </a:pPr>
            <a:r>
              <a:rPr lang="de-CH" b="1" dirty="0"/>
              <a:t>Wurde das kleinste Risiko gewählt?</a:t>
            </a:r>
          </a:p>
          <a:p>
            <a:pPr>
              <a:lnSpc>
                <a:spcPct val="150000"/>
              </a:lnSpc>
              <a:buAutoNum type="arabicPeriod"/>
            </a:pPr>
            <a:r>
              <a:rPr lang="de-CH" b="1" dirty="0"/>
              <a:t>Ist es ein erlaubtes Risiko?</a:t>
            </a:r>
          </a:p>
        </p:txBody>
      </p:sp>
    </p:spTree>
    <p:extLst>
      <p:ext uri="{BB962C8B-B14F-4D97-AF65-F5344CB8AC3E}">
        <p14:creationId xmlns:p14="http://schemas.microsoft.com/office/powerpoint/2010/main" val="3464960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67544" y="548680"/>
            <a:ext cx="8208912" cy="1154832"/>
          </a:xfrm>
        </p:spPr>
        <p:txBody>
          <a:bodyPr/>
          <a:lstStyle/>
          <a:p>
            <a:pPr eaLnBrk="1" hangingPunct="1"/>
            <a:r>
              <a:rPr lang="de-CH" b="1" dirty="0"/>
              <a:t> «die Lawine – Fall 3»</a:t>
            </a:r>
            <a:endParaRPr lang="de-CH" dirty="0"/>
          </a:p>
        </p:txBody>
      </p:sp>
      <p:sp>
        <p:nvSpPr>
          <p:cNvPr id="26628" name="Rectangle 4"/>
          <p:cNvSpPr>
            <a:spLocks noGrp="1" noChangeArrowheads="1"/>
          </p:cNvSpPr>
          <p:nvPr>
            <p:ph type="body" idx="1"/>
          </p:nvPr>
        </p:nvSpPr>
        <p:spPr>
          <a:xfrm>
            <a:off x="611560" y="1916832"/>
            <a:ext cx="7996808" cy="4680520"/>
          </a:xfrm>
        </p:spPr>
        <p:txBody>
          <a:bodyPr>
            <a:normAutofit/>
          </a:bodyPr>
          <a:lstStyle/>
          <a:p>
            <a:pPr marL="0" indent="0">
              <a:buNone/>
            </a:pPr>
            <a:endParaRPr lang="de-CH" b="1" dirty="0"/>
          </a:p>
          <a:p>
            <a:pPr marL="0" indent="0">
              <a:buNone/>
            </a:pPr>
            <a:endParaRPr lang="de-CH" b="1" dirty="0"/>
          </a:p>
        </p:txBody>
      </p:sp>
      <p:pic>
        <p:nvPicPr>
          <p:cNvPr id="5" name="Grafik 4" descr="http://www.volksblatt.li/medienarchiv/thumbnails/CenterMiddle/614x346/04_02_2010_360_internet.jpg"/>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32856"/>
            <a:ext cx="8208912" cy="4248472"/>
          </a:xfrm>
          <a:prstGeom prst="rect">
            <a:avLst/>
          </a:prstGeom>
          <a:noFill/>
          <a:ln>
            <a:noFill/>
          </a:ln>
        </p:spPr>
      </p:pic>
    </p:spTree>
    <p:extLst>
      <p:ext uri="{BB962C8B-B14F-4D97-AF65-F5344CB8AC3E}">
        <p14:creationId xmlns:p14="http://schemas.microsoft.com/office/powerpoint/2010/main" val="1061403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67544" y="548680"/>
            <a:ext cx="8208912" cy="1154832"/>
          </a:xfrm>
        </p:spPr>
        <p:txBody>
          <a:bodyPr/>
          <a:lstStyle/>
          <a:p>
            <a:pPr eaLnBrk="1" hangingPunct="1"/>
            <a:r>
              <a:rPr lang="de-CH" b="1" dirty="0"/>
              <a:t>«die Lawine – Fall 3»</a:t>
            </a:r>
            <a:endParaRPr lang="de-CH" dirty="0"/>
          </a:p>
        </p:txBody>
      </p:sp>
      <p:sp>
        <p:nvSpPr>
          <p:cNvPr id="26628" name="Rectangle 4"/>
          <p:cNvSpPr>
            <a:spLocks noGrp="1" noChangeArrowheads="1"/>
          </p:cNvSpPr>
          <p:nvPr>
            <p:ph type="body" idx="1"/>
          </p:nvPr>
        </p:nvSpPr>
        <p:spPr>
          <a:xfrm>
            <a:off x="467544" y="1844824"/>
            <a:ext cx="8208912" cy="4896544"/>
          </a:xfrm>
        </p:spPr>
        <p:txBody>
          <a:bodyPr>
            <a:normAutofit fontScale="25000" lnSpcReduction="20000"/>
          </a:bodyPr>
          <a:lstStyle/>
          <a:p>
            <a:pPr marL="0" indent="0">
              <a:lnSpc>
                <a:spcPct val="160000"/>
              </a:lnSpc>
              <a:buNone/>
            </a:pPr>
            <a:r>
              <a:rPr lang="de-CH" sz="7200" b="1" dirty="0" err="1"/>
              <a:t>Freeriding</a:t>
            </a:r>
            <a:r>
              <a:rPr lang="de-CH" sz="7200" b="1" dirty="0"/>
              <a:t> in den Abgrund</a:t>
            </a:r>
          </a:p>
          <a:p>
            <a:pPr marL="0" indent="0">
              <a:lnSpc>
                <a:spcPct val="120000"/>
              </a:lnSpc>
              <a:buNone/>
            </a:pPr>
            <a:r>
              <a:rPr lang="de-CH" sz="7200" b="1" dirty="0"/>
              <a:t>Eine Gruppe mit sehr guten Snowboardfahrern darf frei fahren. </a:t>
            </a:r>
            <a:br>
              <a:rPr lang="de-CH" sz="7200" b="1" dirty="0"/>
            </a:br>
            <a:r>
              <a:rPr lang="de-CH" sz="7200" b="1" dirty="0"/>
              <a:t>Die 16-jährigen Jugendlichen bekamen die Instruktion, dass sie mindestens zu dritt unterwegs sein müssen und keine gesperrten Pisten befahren dürfen. Trotz deutlichen Markierungen und Verbot fährt die Gruppe abseits der gesicherten Piste einen Tiefschneehang hinunter und löst ein 80 Meter breites Schneebrett aus. Die Jugendlichen werden von den Schneemassen bis zu 150 Meter weit mitgerissen und verschüttet. Zwei Schülerinnen können sofort geborgen werden. Sie sind nur leicht verletzt. Doch für einen kommt jede Hilfe zu spät. Er ist unter sechs Meter dickem Schnee verborgen und die Rettungsgruppe findet ihn erst drei Stunden später unter der hart gepressten Schicht. Die Vermissten tragen keine Lawinensuchgeräte.  </a:t>
            </a:r>
          </a:p>
          <a:p>
            <a:pPr marL="0" indent="0">
              <a:lnSpc>
                <a:spcPct val="120000"/>
              </a:lnSpc>
              <a:buNone/>
            </a:pPr>
            <a:r>
              <a:rPr lang="de-CH" sz="7200" b="1" dirty="0"/>
              <a:t>Die Lehrpersonen halten sich auf der Sonnentrasse beim Apéro auf.</a:t>
            </a:r>
          </a:p>
          <a:p>
            <a:pPr marL="0" indent="0">
              <a:buNone/>
            </a:pPr>
            <a:endParaRPr lang="de-CH" b="1" dirty="0"/>
          </a:p>
          <a:p>
            <a:pPr marL="0" indent="0">
              <a:buNone/>
            </a:pPr>
            <a:r>
              <a:rPr lang="de-CH" b="1" dirty="0"/>
              <a:t> </a:t>
            </a:r>
          </a:p>
          <a:p>
            <a:pPr marL="0" indent="0">
              <a:buNone/>
            </a:pPr>
            <a:endParaRPr lang="de-CH" b="1" dirty="0"/>
          </a:p>
          <a:p>
            <a:pPr marL="0" indent="0">
              <a:buNone/>
            </a:pPr>
            <a:r>
              <a:rPr lang="de-CH" sz="1200" dirty="0"/>
              <a:t> </a:t>
            </a:r>
          </a:p>
          <a:p>
            <a:pPr marL="0" indent="0">
              <a:buNone/>
            </a:pPr>
            <a:endParaRPr lang="de-CH" b="1" dirty="0"/>
          </a:p>
          <a:p>
            <a:pPr marL="0" indent="0">
              <a:buNone/>
            </a:pPr>
            <a:endParaRPr lang="de-CH" b="1" dirty="0"/>
          </a:p>
        </p:txBody>
      </p:sp>
    </p:spTree>
    <p:extLst>
      <p:ext uri="{BB962C8B-B14F-4D97-AF65-F5344CB8AC3E}">
        <p14:creationId xmlns:p14="http://schemas.microsoft.com/office/powerpoint/2010/main" val="2698194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gradFill rotWithShape="0"/>
        </p:spPr>
        <p:txBody>
          <a:bodyPr>
            <a:normAutofit/>
          </a:bodyPr>
          <a:lstStyle/>
          <a:p>
            <a:r>
              <a:rPr lang="de-CH" b="1" dirty="0"/>
              <a:t>Urteilsfähigkeit von Kindern und Jugendlichen</a:t>
            </a:r>
          </a:p>
        </p:txBody>
      </p:sp>
      <p:sp>
        <p:nvSpPr>
          <p:cNvPr id="2" name="Inhaltsplatzhalter 1"/>
          <p:cNvSpPr>
            <a:spLocks noGrp="1"/>
          </p:cNvSpPr>
          <p:nvPr>
            <p:ph idx="1"/>
          </p:nvPr>
        </p:nvSpPr>
        <p:spPr>
          <a:xfrm>
            <a:off x="457200" y="2099989"/>
            <a:ext cx="8229600" cy="4281339"/>
          </a:xfrm>
        </p:spPr>
        <p:txBody>
          <a:bodyPr/>
          <a:lstStyle/>
          <a:p>
            <a:pPr marL="0" indent="0">
              <a:buNone/>
            </a:pPr>
            <a:r>
              <a:rPr lang="de-CH" b="1" dirty="0"/>
              <a:t>Urteilsfähigkeit Art. 16 ZGB</a:t>
            </a:r>
          </a:p>
          <a:p>
            <a:pPr marL="0" indent="0">
              <a:buNone/>
            </a:pPr>
            <a:r>
              <a:rPr lang="de-CH" b="1" dirty="0"/>
              <a:t>Urteilsfähig im Sinne dieses Gesetzes ist jede Person, der nicht wegen</a:t>
            </a:r>
          </a:p>
          <a:p>
            <a:pPr marL="0" indent="0">
              <a:buNone/>
            </a:pPr>
            <a:r>
              <a:rPr lang="de-CH" b="1" dirty="0"/>
              <a:t>ihres Kindesalters, infolge geistiger Behinderung, psychischer Störung,</a:t>
            </a:r>
          </a:p>
          <a:p>
            <a:pPr marL="0" indent="0">
              <a:buNone/>
            </a:pPr>
            <a:r>
              <a:rPr lang="de-CH" b="1" dirty="0"/>
              <a:t>Rausch oder ähnlicher Zustände die Fähigkeit mangelt, </a:t>
            </a:r>
            <a:r>
              <a:rPr lang="de-CH" b="1" dirty="0">
                <a:highlight>
                  <a:srgbClr val="FFFF00"/>
                </a:highlight>
              </a:rPr>
              <a:t>vernunftgemäss</a:t>
            </a:r>
          </a:p>
          <a:p>
            <a:pPr marL="0" indent="0">
              <a:buNone/>
            </a:pPr>
            <a:r>
              <a:rPr lang="de-CH" b="1" dirty="0">
                <a:highlight>
                  <a:srgbClr val="FFFF00"/>
                </a:highlight>
              </a:rPr>
              <a:t>zu handeln</a:t>
            </a:r>
            <a:r>
              <a:rPr lang="de-CH" b="1" dirty="0"/>
              <a:t>.</a:t>
            </a:r>
          </a:p>
          <a:p>
            <a:pPr marL="0" indent="0">
              <a:buNone/>
            </a:pPr>
            <a:endParaRPr lang="de-CH" b="1" dirty="0"/>
          </a:p>
          <a:p>
            <a:pPr marL="0" indent="0">
              <a:buNone/>
            </a:pPr>
            <a:endParaRPr lang="de-CH" b="1" dirty="0"/>
          </a:p>
          <a:p>
            <a:pPr marL="0" indent="0">
              <a:buNone/>
            </a:pPr>
            <a:r>
              <a:rPr lang="de-CH" b="1" dirty="0"/>
              <a:t>Selbstverschulden:</a:t>
            </a:r>
          </a:p>
          <a:p>
            <a:pPr marL="0" indent="0">
              <a:buNone/>
            </a:pPr>
            <a:r>
              <a:rPr lang="de-CH" b="1" dirty="0"/>
              <a:t>«Schülerinnen und Schüler müssen ein so aussergewöhnliches Verhalten an den Tag legen, dass damit nach allgemeiner Lebenserfahrung schlichtweg nicht hätte gerechnet werden müssen.»</a:t>
            </a:r>
          </a:p>
          <a:p>
            <a:pPr marL="0" indent="0">
              <a:buNone/>
            </a:pPr>
            <a:endParaRPr lang="de-CH" dirty="0"/>
          </a:p>
          <a:p>
            <a:pPr marL="0" indent="0">
              <a:buNone/>
            </a:pPr>
            <a:endParaRPr lang="de-CH" dirty="0"/>
          </a:p>
        </p:txBody>
      </p:sp>
    </p:spTree>
    <p:extLst>
      <p:ext uri="{BB962C8B-B14F-4D97-AF65-F5344CB8AC3E}">
        <p14:creationId xmlns:p14="http://schemas.microsoft.com/office/powerpoint/2010/main" val="993601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gradFill rotWithShape="0"/>
        </p:spPr>
        <p:txBody>
          <a:bodyPr>
            <a:normAutofit/>
          </a:bodyPr>
          <a:lstStyle/>
          <a:p>
            <a:r>
              <a:rPr lang="de-CH" b="1" dirty="0"/>
              <a:t>Urteilsfähigkeit von Kindern und Jugendlichen</a:t>
            </a:r>
          </a:p>
        </p:txBody>
      </p:sp>
      <p:sp>
        <p:nvSpPr>
          <p:cNvPr id="2" name="Inhaltsplatzhalter 1"/>
          <p:cNvSpPr>
            <a:spLocks noGrp="1"/>
          </p:cNvSpPr>
          <p:nvPr>
            <p:ph idx="1"/>
          </p:nvPr>
        </p:nvSpPr>
        <p:spPr>
          <a:xfrm>
            <a:off x="457200" y="2099989"/>
            <a:ext cx="8229600" cy="4281339"/>
          </a:xfrm>
        </p:spPr>
        <p:txBody>
          <a:bodyPr/>
          <a:lstStyle/>
          <a:p>
            <a:pPr marL="0" indent="0">
              <a:buNone/>
            </a:pPr>
            <a:endParaRPr lang="de-CH" dirty="0"/>
          </a:p>
          <a:p>
            <a:pPr marL="0" indent="0">
              <a:buNone/>
            </a:pPr>
            <a:r>
              <a:rPr lang="de-CH" b="1" dirty="0"/>
              <a:t>bis  7 Jahre		</a:t>
            </a:r>
            <a:r>
              <a:rPr lang="de-CH" b="1" dirty="0">
                <a:highlight>
                  <a:srgbClr val="FFFF00"/>
                </a:highlight>
              </a:rPr>
              <a:t>nicht</a:t>
            </a:r>
            <a:r>
              <a:rPr lang="de-CH" b="1" dirty="0"/>
              <a:t> verschuldensfähig</a:t>
            </a:r>
          </a:p>
          <a:p>
            <a:pPr marL="0" indent="0">
              <a:buNone/>
            </a:pPr>
            <a:endParaRPr lang="de-CH" b="1" dirty="0"/>
          </a:p>
          <a:p>
            <a:pPr marL="0" indent="0">
              <a:buNone/>
            </a:pPr>
            <a:endParaRPr lang="de-CH" b="1" dirty="0"/>
          </a:p>
          <a:p>
            <a:pPr marL="0" indent="0">
              <a:buNone/>
            </a:pPr>
            <a:r>
              <a:rPr lang="de-CH" b="1" dirty="0"/>
              <a:t>7 bis  8 Jahre		Urteilfähigkeit in </a:t>
            </a:r>
            <a:r>
              <a:rPr lang="de-CH" b="1" dirty="0">
                <a:highlight>
                  <a:srgbClr val="FFFF00"/>
                </a:highlight>
              </a:rPr>
              <a:t>Alltagssituationen</a:t>
            </a:r>
          </a:p>
          <a:p>
            <a:pPr marL="0" indent="0">
              <a:buNone/>
            </a:pPr>
            <a:endParaRPr lang="de-CH" b="1" dirty="0"/>
          </a:p>
          <a:p>
            <a:pPr marL="0" indent="0">
              <a:buNone/>
            </a:pPr>
            <a:r>
              <a:rPr lang="de-CH" b="1" dirty="0"/>
              <a:t>8 bis 14 Jahre		Kinder </a:t>
            </a:r>
            <a:r>
              <a:rPr lang="de-CH" b="1" dirty="0">
                <a:highlight>
                  <a:srgbClr val="FFFF00"/>
                </a:highlight>
              </a:rPr>
              <a:t>erkennen</a:t>
            </a:r>
            <a:r>
              <a:rPr lang="de-CH" b="1" dirty="0"/>
              <a:t> Konsequenzen des eigenen 			Handelns</a:t>
            </a:r>
          </a:p>
          <a:p>
            <a:pPr marL="0" indent="0">
              <a:buNone/>
            </a:pPr>
            <a:endParaRPr lang="de-CH" b="1" dirty="0"/>
          </a:p>
          <a:p>
            <a:pPr marL="0" indent="0">
              <a:buNone/>
            </a:pPr>
            <a:r>
              <a:rPr lang="de-CH" b="1" dirty="0"/>
              <a:t>ab 14 Jahr		</a:t>
            </a:r>
            <a:r>
              <a:rPr lang="de-CH" b="1" dirty="0">
                <a:highlight>
                  <a:srgbClr val="FFFF00"/>
                </a:highlight>
              </a:rPr>
              <a:t>weitgehende Gleichstellung</a:t>
            </a:r>
            <a:r>
              <a:rPr lang="de-CH" b="1" dirty="0"/>
              <a:t> mit Erwachsenen</a:t>
            </a:r>
          </a:p>
          <a:p>
            <a:pPr marL="0" indent="0">
              <a:buNone/>
            </a:pPr>
            <a:endParaRPr lang="de-CH" dirty="0"/>
          </a:p>
          <a:p>
            <a:pPr marL="0" indent="0">
              <a:buNone/>
            </a:pPr>
            <a:r>
              <a:rPr lang="de-CH" dirty="0"/>
              <a:t>		</a:t>
            </a:r>
          </a:p>
          <a:p>
            <a:pPr marL="0" indent="0">
              <a:buNone/>
            </a:pPr>
            <a:endParaRPr lang="de-CH" dirty="0"/>
          </a:p>
        </p:txBody>
      </p:sp>
    </p:spTree>
    <p:extLst>
      <p:ext uri="{BB962C8B-B14F-4D97-AF65-F5344CB8AC3E}">
        <p14:creationId xmlns:p14="http://schemas.microsoft.com/office/powerpoint/2010/main" val="2650982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a:xfrm>
            <a:off x="457200" y="549275"/>
            <a:ext cx="8229600" cy="1143000"/>
          </a:xfrm>
          <a:gradFill rotWithShape="0"/>
        </p:spPr>
        <p:txBody>
          <a:bodyPr/>
          <a:lstStyle/>
          <a:p>
            <a:r>
              <a:rPr lang="de-CH" b="1" dirty="0"/>
              <a:t>Schadenhaftung Schülerinnen und Schüler</a:t>
            </a:r>
          </a:p>
        </p:txBody>
      </p:sp>
      <p:grpSp>
        <p:nvGrpSpPr>
          <p:cNvPr id="75779" name="Gruppieren 16"/>
          <p:cNvGrpSpPr>
            <a:grpSpLocks/>
          </p:cNvGrpSpPr>
          <p:nvPr/>
        </p:nvGrpSpPr>
        <p:grpSpPr bwMode="auto">
          <a:xfrm>
            <a:off x="755650" y="2277318"/>
            <a:ext cx="7561263" cy="4464050"/>
            <a:chOff x="755576" y="1844824"/>
            <a:chExt cx="7560840" cy="4464496"/>
          </a:xfrm>
        </p:grpSpPr>
        <p:sp>
          <p:nvSpPr>
            <p:cNvPr id="4" name="Rechteck 3"/>
            <p:cNvSpPr/>
            <p:nvPr/>
          </p:nvSpPr>
          <p:spPr>
            <a:xfrm>
              <a:off x="755576" y="1844824"/>
              <a:ext cx="2663676" cy="6477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solidFill>
                    <a:schemeClr val="tx1"/>
                  </a:solidFill>
                  <a:latin typeface="Century Gothic" pitchFamily="34" charset="0"/>
                </a:rPr>
                <a:t>Schaden ausserhalb Schulzeit</a:t>
              </a:r>
            </a:p>
          </p:txBody>
        </p:sp>
        <p:sp>
          <p:nvSpPr>
            <p:cNvPr id="5" name="Rechteck 4"/>
            <p:cNvSpPr/>
            <p:nvPr/>
          </p:nvSpPr>
          <p:spPr>
            <a:xfrm>
              <a:off x="5652740" y="1844824"/>
              <a:ext cx="2663676" cy="6477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solidFill>
                    <a:schemeClr val="tx1"/>
                  </a:solidFill>
                  <a:latin typeface="Century Gothic" pitchFamily="34" charset="0"/>
                </a:rPr>
                <a:t>Schaden während Schulzeit</a:t>
              </a:r>
            </a:p>
          </p:txBody>
        </p:sp>
        <p:grpSp>
          <p:nvGrpSpPr>
            <p:cNvPr id="75782" name="Gruppieren 14"/>
            <p:cNvGrpSpPr>
              <a:grpSpLocks/>
            </p:cNvGrpSpPr>
            <p:nvPr/>
          </p:nvGrpSpPr>
          <p:grpSpPr bwMode="auto">
            <a:xfrm>
              <a:off x="755576" y="2852936"/>
              <a:ext cx="7560840" cy="936104"/>
              <a:chOff x="467544" y="2852936"/>
              <a:chExt cx="8208912" cy="936104"/>
            </a:xfrm>
          </p:grpSpPr>
          <p:sp>
            <p:nvSpPr>
              <p:cNvPr id="6" name="Rechteck 5"/>
              <p:cNvSpPr/>
              <p:nvPr/>
            </p:nvSpPr>
            <p:spPr>
              <a:xfrm>
                <a:off x="467544" y="2852987"/>
                <a:ext cx="8208912" cy="288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latin typeface="Century Gothic" pitchFamily="34" charset="0"/>
                  </a:rPr>
                  <a:t>Grundsatz</a:t>
                </a:r>
              </a:p>
            </p:txBody>
          </p:sp>
          <p:sp>
            <p:nvSpPr>
              <p:cNvPr id="8" name="Rechteck 7"/>
              <p:cNvSpPr/>
              <p:nvPr/>
            </p:nvSpPr>
            <p:spPr>
              <a:xfrm>
                <a:off x="467544" y="3141941"/>
                <a:ext cx="8208912" cy="64776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solidFill>
                      <a:schemeClr val="tx1"/>
                    </a:solidFill>
                    <a:latin typeface="Century Gothic" pitchFamily="34" charset="0"/>
                  </a:rPr>
                  <a:t>urteilsfähige Kinder werden aus unerlaubter Handlung schadensersatzpflichtig</a:t>
                </a:r>
              </a:p>
            </p:txBody>
          </p:sp>
        </p:grpSp>
        <p:sp>
          <p:nvSpPr>
            <p:cNvPr id="9" name="Rechteck 8"/>
            <p:cNvSpPr/>
            <p:nvPr/>
          </p:nvSpPr>
          <p:spPr>
            <a:xfrm>
              <a:off x="755576" y="4292994"/>
              <a:ext cx="2663676" cy="14400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solidFill>
                    <a:schemeClr val="tx1"/>
                  </a:solidFill>
                  <a:latin typeface="Century Gothic" pitchFamily="34" charset="0"/>
                </a:rPr>
                <a:t>evtl. Haftung der Eltern bei mangelnder Sorgfalt in Bezug auf Beaufsichtigung / Instruktion</a:t>
              </a:r>
            </a:p>
          </p:txBody>
        </p:sp>
        <p:sp>
          <p:nvSpPr>
            <p:cNvPr id="10" name="Rechteck 9"/>
            <p:cNvSpPr/>
            <p:nvPr/>
          </p:nvSpPr>
          <p:spPr>
            <a:xfrm>
              <a:off x="5652740" y="4292994"/>
              <a:ext cx="2663676" cy="5763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solidFill>
                    <a:schemeClr val="tx1"/>
                  </a:solidFill>
                  <a:latin typeface="Century Gothic" pitchFamily="34" charset="0"/>
                </a:rPr>
                <a:t>keine Haftung der Eltern</a:t>
              </a:r>
            </a:p>
          </p:txBody>
        </p:sp>
        <p:sp>
          <p:nvSpPr>
            <p:cNvPr id="11" name="Rechteck 10"/>
            <p:cNvSpPr/>
            <p:nvPr/>
          </p:nvSpPr>
          <p:spPr>
            <a:xfrm>
              <a:off x="5652740" y="5301156"/>
              <a:ext cx="2663676" cy="10081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solidFill>
                    <a:schemeClr val="tx1"/>
                  </a:solidFill>
                  <a:latin typeface="Century Gothic" pitchFamily="34" charset="0"/>
                </a:rPr>
                <a:t>Staat übernimmt Beaufsichtigung durch Lehrperson</a:t>
              </a:r>
            </a:p>
          </p:txBody>
        </p:sp>
        <p:cxnSp>
          <p:nvCxnSpPr>
            <p:cNvPr id="12" name="Gerade Verbindung mit Pfeil 11"/>
            <p:cNvCxnSpPr>
              <a:stCxn id="4" idx="2"/>
            </p:cNvCxnSpPr>
            <p:nvPr/>
          </p:nvCxnSpPr>
          <p:spPr>
            <a:xfrm rot="5400000">
              <a:off x="1908803" y="2672788"/>
              <a:ext cx="358811" cy="1587"/>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rot="5400000">
              <a:off x="6749614" y="2671994"/>
              <a:ext cx="360398" cy="1587"/>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rot="5400000">
              <a:off x="1827040" y="4040555"/>
              <a:ext cx="503288" cy="1587"/>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rot="5400000">
              <a:off x="6697217" y="4040555"/>
              <a:ext cx="503288" cy="1587"/>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rot="5400000">
              <a:off x="6696423" y="5074916"/>
              <a:ext cx="504875" cy="1587"/>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5200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gradFill rotWithShape="0"/>
        </p:spPr>
        <p:txBody>
          <a:bodyPr>
            <a:normAutofit/>
          </a:bodyPr>
          <a:lstStyle/>
          <a:p>
            <a:r>
              <a:rPr lang="de-CH" b="1" dirty="0"/>
              <a:t>Eigenverantwortung versus kurze Leine</a:t>
            </a:r>
          </a:p>
        </p:txBody>
      </p:sp>
      <p:pic>
        <p:nvPicPr>
          <p:cNvPr id="4" name="Inhaltsplatzhalter 3" descr="Die Rodelbahn am Kronberg war schon mehrfach Schauplatz von Unfällen.">
            <a:extLst>
              <a:ext uri="{FF2B5EF4-FFF2-40B4-BE49-F238E27FC236}">
                <a16:creationId xmlns:a16="http://schemas.microsoft.com/office/drawing/2014/main" id="{9F3899D0-33EF-4EC6-8A21-0ED83870D041}"/>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7056784" cy="3672408"/>
          </a:xfrm>
          <a:prstGeom prst="rect">
            <a:avLst/>
          </a:prstGeom>
          <a:noFill/>
          <a:ln>
            <a:noFill/>
          </a:ln>
        </p:spPr>
      </p:pic>
      <p:sp>
        <p:nvSpPr>
          <p:cNvPr id="3" name="Rechteck 2">
            <a:extLst>
              <a:ext uri="{FF2B5EF4-FFF2-40B4-BE49-F238E27FC236}">
                <a16:creationId xmlns:a16="http://schemas.microsoft.com/office/drawing/2014/main" id="{FE8A841F-9B6F-4D04-9582-1F63F02CE668}"/>
              </a:ext>
            </a:extLst>
          </p:cNvPr>
          <p:cNvSpPr/>
          <p:nvPr/>
        </p:nvSpPr>
        <p:spPr>
          <a:xfrm>
            <a:off x="1043608" y="5805264"/>
            <a:ext cx="1835759" cy="311047"/>
          </a:xfrm>
          <a:prstGeom prst="rect">
            <a:avLst/>
          </a:prstGeom>
        </p:spPr>
        <p:txBody>
          <a:bodyPr wrap="none">
            <a:spAutoFit/>
          </a:bodyPr>
          <a:lstStyle/>
          <a:p>
            <a:pPr>
              <a:lnSpc>
                <a:spcPct val="107000"/>
              </a:lnSpc>
              <a:spcAft>
                <a:spcPts val="800"/>
              </a:spcAft>
            </a:pPr>
            <a:r>
              <a:rPr lang="de-CH" sz="1400" b="1" dirty="0">
                <a:latin typeface="Century Gothic" panose="020B0502020202020204" pitchFamily="34" charset="0"/>
                <a:ea typeface="Calibri" panose="020F0502020204030204" pitchFamily="34" charset="0"/>
                <a:cs typeface="Times New Roman" panose="02020603050405020304" pitchFamily="18" charset="0"/>
              </a:rPr>
              <a:t>Quelle: tagblatt.ch</a:t>
            </a:r>
            <a:endParaRPr lang="de-CH"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684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a:t>Themen</a:t>
            </a:r>
          </a:p>
        </p:txBody>
      </p:sp>
      <p:sp>
        <p:nvSpPr>
          <p:cNvPr id="3" name="Inhaltsplatzhalter 2"/>
          <p:cNvSpPr>
            <a:spLocks noGrp="1"/>
          </p:cNvSpPr>
          <p:nvPr>
            <p:ph idx="1"/>
          </p:nvPr>
        </p:nvSpPr>
        <p:spPr>
          <a:xfrm>
            <a:off x="457200" y="1772816"/>
            <a:ext cx="8229600" cy="4824536"/>
          </a:xfrm>
        </p:spPr>
        <p:txBody>
          <a:bodyPr>
            <a:normAutofit lnSpcReduction="10000"/>
          </a:bodyPr>
          <a:lstStyle/>
          <a:p>
            <a:pPr lvl="0">
              <a:lnSpc>
                <a:spcPct val="120000"/>
              </a:lnSpc>
            </a:pPr>
            <a:r>
              <a:rPr lang="de-CH" b="1" dirty="0"/>
              <a:t>Der aktuelle Fall «der Badeausflug»</a:t>
            </a:r>
          </a:p>
          <a:p>
            <a:pPr marL="0" lvl="0" indent="0">
              <a:lnSpc>
                <a:spcPct val="120000"/>
              </a:lnSpc>
              <a:buNone/>
            </a:pPr>
            <a:endParaRPr lang="de-CH" b="1" dirty="0"/>
          </a:p>
          <a:p>
            <a:pPr lvl="0">
              <a:lnSpc>
                <a:spcPct val="120000"/>
              </a:lnSpc>
            </a:pPr>
            <a:r>
              <a:rPr lang="de-CH" b="1" dirty="0"/>
              <a:t>Ist der Fettnapf noch so klein, irgendwer tritt doch hinein</a:t>
            </a:r>
          </a:p>
          <a:p>
            <a:pPr marL="400050" lvl="1" indent="0">
              <a:lnSpc>
                <a:spcPct val="120000"/>
              </a:lnSpc>
              <a:buNone/>
            </a:pPr>
            <a:r>
              <a:rPr lang="de-CH" sz="1800" b="1" i="1" dirty="0"/>
              <a:t>«Die Verantwortlichkeit von Lehrpersonen auf Stufe Gymnasium»</a:t>
            </a:r>
          </a:p>
          <a:p>
            <a:pPr marL="400050" lvl="1" indent="0">
              <a:lnSpc>
                <a:spcPct val="120000"/>
              </a:lnSpc>
              <a:buNone/>
            </a:pPr>
            <a:endParaRPr lang="de-CH" sz="1800" b="1" i="1" dirty="0"/>
          </a:p>
          <a:p>
            <a:pPr lvl="0">
              <a:lnSpc>
                <a:spcPct val="120000"/>
              </a:lnSpc>
            </a:pPr>
            <a:r>
              <a:rPr lang="de-CH" b="1" dirty="0"/>
              <a:t>Der mündige Schüler und die mittlere Reife?</a:t>
            </a:r>
          </a:p>
          <a:p>
            <a:pPr marL="0" lvl="0" indent="0">
              <a:lnSpc>
                <a:spcPct val="120000"/>
              </a:lnSpc>
              <a:buNone/>
            </a:pPr>
            <a:endParaRPr lang="de-CH" b="1" dirty="0"/>
          </a:p>
          <a:p>
            <a:pPr>
              <a:lnSpc>
                <a:spcPct val="120000"/>
              </a:lnSpc>
            </a:pPr>
            <a:r>
              <a:rPr lang="de-CH" b="1" dirty="0"/>
              <a:t>Piraten und Plagiate – Urheberrechte in der Schule</a:t>
            </a:r>
          </a:p>
          <a:p>
            <a:pPr marL="0" indent="0">
              <a:lnSpc>
                <a:spcPct val="120000"/>
              </a:lnSpc>
              <a:buNone/>
            </a:pPr>
            <a:endParaRPr lang="de-CH" b="1" dirty="0"/>
          </a:p>
          <a:p>
            <a:pPr lvl="0">
              <a:lnSpc>
                <a:spcPct val="120000"/>
              </a:lnSpc>
            </a:pPr>
            <a:r>
              <a:rPr lang="de-CH" b="1" dirty="0"/>
              <a:t>Der digitale Pranger – Facebook und Co. sind keine rechtsfreien Räume</a:t>
            </a:r>
          </a:p>
          <a:p>
            <a:pPr marL="0" lvl="0" indent="0">
              <a:lnSpc>
                <a:spcPct val="120000"/>
              </a:lnSpc>
              <a:buNone/>
            </a:pPr>
            <a:endParaRPr lang="de-CH" b="1" dirty="0"/>
          </a:p>
          <a:p>
            <a:pPr lvl="0">
              <a:lnSpc>
                <a:spcPct val="120000"/>
              </a:lnSpc>
            </a:pPr>
            <a:r>
              <a:rPr lang="de-CH" b="1" dirty="0"/>
              <a:t>Fragen</a:t>
            </a:r>
          </a:p>
          <a:p>
            <a:pPr marL="0" indent="0" eaLnBrk="0" hangingPunct="0">
              <a:lnSpc>
                <a:spcPct val="150000"/>
              </a:lnSpc>
              <a:buClr>
                <a:schemeClr val="accent1"/>
              </a:buClr>
              <a:buNone/>
            </a:pPr>
            <a:endParaRPr lang="de-CH" dirty="0"/>
          </a:p>
        </p:txBody>
      </p:sp>
    </p:spTree>
    <p:extLst>
      <p:ext uri="{BB962C8B-B14F-4D97-AF65-F5344CB8AC3E}">
        <p14:creationId xmlns:p14="http://schemas.microsoft.com/office/powerpoint/2010/main" val="3327170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gradFill rotWithShape="0"/>
        </p:spPr>
        <p:txBody>
          <a:bodyPr>
            <a:normAutofit/>
          </a:bodyPr>
          <a:lstStyle/>
          <a:p>
            <a:r>
              <a:rPr lang="de-CH" b="1" dirty="0"/>
              <a:t>Eigenverantwortung versus kurzer Leine</a:t>
            </a:r>
          </a:p>
        </p:txBody>
      </p:sp>
      <p:sp>
        <p:nvSpPr>
          <p:cNvPr id="2" name="Inhaltsplatzhalter 1"/>
          <p:cNvSpPr>
            <a:spLocks noGrp="1"/>
          </p:cNvSpPr>
          <p:nvPr>
            <p:ph idx="1"/>
          </p:nvPr>
        </p:nvSpPr>
        <p:spPr>
          <a:xfrm>
            <a:off x="457200" y="2099989"/>
            <a:ext cx="8229600" cy="4281339"/>
          </a:xfrm>
        </p:spPr>
        <p:txBody>
          <a:bodyPr/>
          <a:lstStyle/>
          <a:p>
            <a:pPr marL="0" indent="0">
              <a:buNone/>
            </a:pPr>
            <a:r>
              <a:rPr lang="de-CH" b="1" dirty="0"/>
              <a:t>Eine dritte Gymnasialklasse nutzt das Angebot einer Sommerrodelbahn während der Schulreise. Trotz klarer Instruktion durch das Personal sind einige junge Männer übermütig. Der Schüler Matthias löst die Sicherheitsgurte und missachtet auch die Warnschilder, langsamer zu fahren vor den Kurven. Im Schlusshang verliert Matthias die Kontrolle und fliegt aus dem Rodel. Er hat mehrere Knochenbrüche. Die Untersuchung durch die Polizei ergibt, dass die Bahn keine technischen Mängel aufwies. </a:t>
            </a:r>
          </a:p>
          <a:p>
            <a:pPr marL="0" indent="0">
              <a:buNone/>
            </a:pPr>
            <a:endParaRPr lang="de-CH" b="1" dirty="0"/>
          </a:p>
          <a:p>
            <a:pPr marL="0" indent="0">
              <a:buNone/>
            </a:pPr>
            <a:r>
              <a:rPr lang="de-CH" b="1" dirty="0"/>
              <a:t>Trifft die Lehrperson eine Schuld?</a:t>
            </a:r>
            <a:endParaRPr lang="de-CH" dirty="0"/>
          </a:p>
          <a:p>
            <a:pPr marL="0" indent="0">
              <a:buNone/>
            </a:pPr>
            <a:endParaRPr lang="de-CH" dirty="0"/>
          </a:p>
        </p:txBody>
      </p:sp>
    </p:spTree>
    <p:extLst>
      <p:ext uri="{BB962C8B-B14F-4D97-AF65-F5344CB8AC3E}">
        <p14:creationId xmlns:p14="http://schemas.microsoft.com/office/powerpoint/2010/main" val="3583590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008112"/>
          </a:xfrm>
        </p:spPr>
        <p:txBody>
          <a:bodyPr/>
          <a:lstStyle/>
          <a:p>
            <a:r>
              <a:rPr lang="de-CH" b="1" dirty="0"/>
              <a:t>Volljährigkeit – was ändert</a:t>
            </a:r>
          </a:p>
        </p:txBody>
      </p:sp>
      <p:sp>
        <p:nvSpPr>
          <p:cNvPr id="6" name="Rechteck 5"/>
          <p:cNvSpPr/>
          <p:nvPr/>
        </p:nvSpPr>
        <p:spPr>
          <a:xfrm>
            <a:off x="503548" y="1772816"/>
            <a:ext cx="8136904" cy="482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sz="1900" b="1" dirty="0">
              <a:solidFill>
                <a:prstClr val="black"/>
              </a:solidFill>
              <a:latin typeface="Century Gothic" pitchFamily="34" charset="0"/>
            </a:endParaRPr>
          </a:p>
          <a:p>
            <a:pPr>
              <a:buClr>
                <a:srgbClr val="006699"/>
              </a:buClr>
            </a:pPr>
            <a:endParaRPr lang="de-CH" sz="1900" b="1" dirty="0">
              <a:solidFill>
                <a:prstClr val="black"/>
              </a:solidFill>
              <a:latin typeface="Century Gothic" pitchFamily="34" charset="0"/>
            </a:endParaRPr>
          </a:p>
          <a:p>
            <a:pPr>
              <a:buClr>
                <a:srgbClr val="006699"/>
              </a:buClr>
            </a:pPr>
            <a:endParaRPr lang="de-CH" sz="1900" b="1" dirty="0">
              <a:solidFill>
                <a:prstClr val="black"/>
              </a:solidFill>
              <a:latin typeface="Century Gothic" pitchFamily="34" charset="0"/>
            </a:endParaRPr>
          </a:p>
        </p:txBody>
      </p:sp>
      <p:pic>
        <p:nvPicPr>
          <p:cNvPr id="5" name="Grafik 4" descr="https://image2.spreadshirtmedia.net/image-server/v1/compositions/134747027/views/1,width=235,height=235,appearanceId=1,backgroundColor=f9f9f9,version=1448659044/18--Geburtstag,Verkehrsschild,-Volljaehrigkeit.jpg"/>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204864"/>
            <a:ext cx="3744416" cy="3600400"/>
          </a:xfrm>
          <a:prstGeom prst="rect">
            <a:avLst/>
          </a:prstGeom>
          <a:noFill/>
          <a:ln>
            <a:noFill/>
          </a:ln>
        </p:spPr>
      </p:pic>
    </p:spTree>
    <p:extLst>
      <p:ext uri="{BB962C8B-B14F-4D97-AF65-F5344CB8AC3E}">
        <p14:creationId xmlns:p14="http://schemas.microsoft.com/office/powerpoint/2010/main" val="810159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b="1" dirty="0"/>
              <a:t> wichtige Rechte von Jugendlichen</a:t>
            </a:r>
            <a:endParaRPr lang="de-CH" dirty="0"/>
          </a:p>
        </p:txBody>
      </p:sp>
      <p:sp>
        <p:nvSpPr>
          <p:cNvPr id="3" name="Inhaltsplatzhalter 2"/>
          <p:cNvSpPr>
            <a:spLocks noGrp="1"/>
          </p:cNvSpPr>
          <p:nvPr>
            <p:ph idx="1"/>
          </p:nvPr>
        </p:nvSpPr>
        <p:spPr/>
        <p:txBody>
          <a:bodyPr/>
          <a:lstStyle/>
          <a:p>
            <a:pPr>
              <a:buNone/>
            </a:pPr>
            <a:endParaRPr lang="de-CH" b="1" dirty="0"/>
          </a:p>
          <a:p>
            <a:pPr>
              <a:buNone/>
            </a:pPr>
            <a:endParaRPr lang="de-CH" b="1" dirty="0"/>
          </a:p>
        </p:txBody>
      </p:sp>
      <p:graphicFrame>
        <p:nvGraphicFramePr>
          <p:cNvPr id="5" name="Tabelle 4"/>
          <p:cNvGraphicFramePr>
            <a:graphicFrameLocks noGrp="1"/>
          </p:cNvGraphicFramePr>
          <p:nvPr>
            <p:extLst>
              <p:ext uri="{D42A27DB-BD31-4B8C-83A1-F6EECF244321}">
                <p14:modId xmlns:p14="http://schemas.microsoft.com/office/powerpoint/2010/main" val="1888773947"/>
              </p:ext>
            </p:extLst>
          </p:nvPr>
        </p:nvGraphicFramePr>
        <p:xfrm>
          <a:off x="457200" y="2156693"/>
          <a:ext cx="8229600" cy="4140000"/>
        </p:xfrm>
        <a:graphic>
          <a:graphicData uri="http://schemas.openxmlformats.org/drawingml/2006/table">
            <a:tbl>
              <a:tblPr bandRow="1">
                <a:tableStyleId>{5C22544A-7EE6-4342-B048-85BDC9FD1C3A}</a:tableStyleId>
              </a:tblPr>
              <a:tblGrid>
                <a:gridCol w="1666528">
                  <a:extLst>
                    <a:ext uri="{9D8B030D-6E8A-4147-A177-3AD203B41FA5}">
                      <a16:colId xmlns:a16="http://schemas.microsoft.com/office/drawing/2014/main" val="93150047"/>
                    </a:ext>
                  </a:extLst>
                </a:gridCol>
                <a:gridCol w="6563072">
                  <a:extLst>
                    <a:ext uri="{9D8B030D-6E8A-4147-A177-3AD203B41FA5}">
                      <a16:colId xmlns:a16="http://schemas.microsoft.com/office/drawing/2014/main" val="3832051115"/>
                    </a:ext>
                  </a:extLst>
                </a:gridCol>
              </a:tblGrid>
              <a:tr h="414000">
                <a:tc>
                  <a:txBody>
                    <a:bodyPr/>
                    <a:lstStyle/>
                    <a:p>
                      <a:r>
                        <a:rPr lang="de-CH" b="1" dirty="0">
                          <a:latin typeface="Century Gothic" panose="020B0502020202020204" pitchFamily="34" charset="0"/>
                        </a:rPr>
                        <a:t>13 Jahre</a:t>
                      </a:r>
                    </a:p>
                  </a:txBody>
                  <a:tcPr/>
                </a:tc>
                <a:tc>
                  <a:txBody>
                    <a:bodyPr/>
                    <a:lstStyle/>
                    <a:p>
                      <a:r>
                        <a:rPr lang="de-CH" b="1" dirty="0">
                          <a:latin typeface="Century Gothic" panose="020B0502020202020204" pitchFamily="34" charset="0"/>
                        </a:rPr>
                        <a:t>leichte Arbeit erlaubt</a:t>
                      </a:r>
                    </a:p>
                  </a:txBody>
                  <a:tcPr/>
                </a:tc>
                <a:extLst>
                  <a:ext uri="{0D108BD9-81ED-4DB2-BD59-A6C34878D82A}">
                    <a16:rowId xmlns:a16="http://schemas.microsoft.com/office/drawing/2014/main" val="2905430259"/>
                  </a:ext>
                </a:extLst>
              </a:tr>
              <a:tr h="414000">
                <a:tc>
                  <a:txBody>
                    <a:bodyPr/>
                    <a:lstStyle/>
                    <a:p>
                      <a:r>
                        <a:rPr lang="de-CH" b="1" dirty="0">
                          <a:latin typeface="Century Gothic" panose="020B0502020202020204" pitchFamily="34" charset="0"/>
                        </a:rPr>
                        <a:t>15 Jahre</a:t>
                      </a:r>
                    </a:p>
                  </a:txBody>
                  <a:tcPr/>
                </a:tc>
                <a:tc>
                  <a:txBody>
                    <a:bodyPr/>
                    <a:lstStyle/>
                    <a:p>
                      <a:r>
                        <a:rPr lang="de-CH" b="1" dirty="0">
                          <a:latin typeface="Century Gothic" panose="020B0502020202020204" pitchFamily="34" charset="0"/>
                        </a:rPr>
                        <a:t>Freiheitsstrafen</a:t>
                      </a:r>
                      <a:r>
                        <a:rPr lang="de-CH" b="1" baseline="0" dirty="0">
                          <a:latin typeface="Century Gothic" panose="020B0502020202020204" pitchFamily="34" charset="0"/>
                        </a:rPr>
                        <a:t> bis ein Jahr und Busse</a:t>
                      </a:r>
                      <a:endParaRPr lang="de-CH" b="1" dirty="0">
                        <a:latin typeface="Century Gothic" panose="020B0502020202020204" pitchFamily="34" charset="0"/>
                      </a:endParaRPr>
                    </a:p>
                  </a:txBody>
                  <a:tcPr/>
                </a:tc>
                <a:extLst>
                  <a:ext uri="{0D108BD9-81ED-4DB2-BD59-A6C34878D82A}">
                    <a16:rowId xmlns:a16="http://schemas.microsoft.com/office/drawing/2014/main" val="4268343313"/>
                  </a:ext>
                </a:extLst>
              </a:tr>
              <a:tr h="414000">
                <a:tc>
                  <a:txBody>
                    <a:bodyPr/>
                    <a:lstStyle/>
                    <a:p>
                      <a:r>
                        <a:rPr lang="de-CH" b="1" dirty="0">
                          <a:latin typeface="Century Gothic" panose="020B0502020202020204" pitchFamily="34" charset="0"/>
                        </a:rPr>
                        <a:t>16 Jahre</a:t>
                      </a:r>
                    </a:p>
                  </a:txBody>
                  <a:tcPr/>
                </a:tc>
                <a:tc>
                  <a:txBody>
                    <a:bodyPr/>
                    <a:lstStyle/>
                    <a:p>
                      <a:r>
                        <a:rPr lang="de-CH" b="1" dirty="0">
                          <a:latin typeface="Century Gothic" panose="020B0502020202020204" pitchFamily="34" charset="0"/>
                        </a:rPr>
                        <a:t>sexuelle Mündigkeit</a:t>
                      </a:r>
                    </a:p>
                  </a:txBody>
                  <a:tcPr/>
                </a:tc>
                <a:extLst>
                  <a:ext uri="{0D108BD9-81ED-4DB2-BD59-A6C34878D82A}">
                    <a16:rowId xmlns:a16="http://schemas.microsoft.com/office/drawing/2014/main" val="280728218"/>
                  </a:ext>
                </a:extLst>
              </a:tr>
              <a:tr h="414000">
                <a:tc>
                  <a:txBody>
                    <a:bodyPr/>
                    <a:lstStyle/>
                    <a:p>
                      <a:r>
                        <a:rPr lang="de-CH" b="1" dirty="0">
                          <a:latin typeface="Century Gothic" panose="020B0502020202020204" pitchFamily="34" charset="0"/>
                        </a:rPr>
                        <a:t>16 Jahre </a:t>
                      </a:r>
                    </a:p>
                  </a:txBody>
                  <a:tcPr/>
                </a:tc>
                <a:tc>
                  <a:txBody>
                    <a:bodyPr/>
                    <a:lstStyle/>
                    <a:p>
                      <a:r>
                        <a:rPr lang="de-CH" b="1" dirty="0">
                          <a:latin typeface="Century Gothic" panose="020B0502020202020204" pitchFamily="34" charset="0"/>
                        </a:rPr>
                        <a:t>Religionsmündigkeit</a:t>
                      </a:r>
                    </a:p>
                  </a:txBody>
                  <a:tcPr/>
                </a:tc>
                <a:extLst>
                  <a:ext uri="{0D108BD9-81ED-4DB2-BD59-A6C34878D82A}">
                    <a16:rowId xmlns:a16="http://schemas.microsoft.com/office/drawing/2014/main" val="4076896302"/>
                  </a:ext>
                </a:extLst>
              </a:tr>
              <a:tr h="414000">
                <a:tc>
                  <a:txBody>
                    <a:bodyPr/>
                    <a:lstStyle/>
                    <a:p>
                      <a:r>
                        <a:rPr lang="de-CH" b="1" dirty="0">
                          <a:latin typeface="Century Gothic" panose="020B0502020202020204" pitchFamily="34" charset="0"/>
                        </a:rPr>
                        <a:t>16 Jahre</a:t>
                      </a:r>
                    </a:p>
                  </a:txBody>
                  <a:tcPr/>
                </a:tc>
                <a:tc>
                  <a:txBody>
                    <a:bodyPr/>
                    <a:lstStyle/>
                    <a:p>
                      <a:r>
                        <a:rPr lang="de-CH" b="1" dirty="0">
                          <a:latin typeface="Century Gothic" panose="020B0502020202020204" pitchFamily="34" charset="0"/>
                        </a:rPr>
                        <a:t>Freiheitsstrafen bis vier Jahre</a:t>
                      </a:r>
                    </a:p>
                  </a:txBody>
                  <a:tcPr/>
                </a:tc>
                <a:extLst>
                  <a:ext uri="{0D108BD9-81ED-4DB2-BD59-A6C34878D82A}">
                    <a16:rowId xmlns:a16="http://schemas.microsoft.com/office/drawing/2014/main" val="3881527593"/>
                  </a:ext>
                </a:extLst>
              </a:tr>
              <a:tr h="414000">
                <a:tc>
                  <a:txBody>
                    <a:bodyPr/>
                    <a:lstStyle/>
                    <a:p>
                      <a:r>
                        <a:rPr lang="de-CH" b="1" dirty="0">
                          <a:latin typeface="Century Gothic" panose="020B0502020202020204" pitchFamily="34" charset="0"/>
                        </a:rPr>
                        <a:t>16 Jahre</a:t>
                      </a:r>
                    </a:p>
                  </a:txBody>
                  <a:tcPr/>
                </a:tc>
                <a:tc>
                  <a:txBody>
                    <a:bodyPr/>
                    <a:lstStyle/>
                    <a:p>
                      <a:r>
                        <a:rPr lang="de-CH" b="1" dirty="0">
                          <a:latin typeface="Century Gothic" panose="020B0502020202020204" pitchFamily="34" charset="0"/>
                        </a:rPr>
                        <a:t>Konsum von Bier und Wein erlaubt</a:t>
                      </a:r>
                    </a:p>
                  </a:txBody>
                  <a:tcPr/>
                </a:tc>
                <a:extLst>
                  <a:ext uri="{0D108BD9-81ED-4DB2-BD59-A6C34878D82A}">
                    <a16:rowId xmlns:a16="http://schemas.microsoft.com/office/drawing/2014/main" val="1838305072"/>
                  </a:ext>
                </a:extLst>
              </a:tr>
              <a:tr h="414000">
                <a:tc>
                  <a:txBody>
                    <a:bodyPr/>
                    <a:lstStyle/>
                    <a:p>
                      <a:r>
                        <a:rPr lang="de-CH" b="1" dirty="0">
                          <a:latin typeface="Century Gothic" panose="020B0502020202020204" pitchFamily="34" charset="0"/>
                        </a:rPr>
                        <a:t>17 Jahre</a:t>
                      </a:r>
                    </a:p>
                  </a:txBody>
                  <a:tcPr/>
                </a:tc>
                <a:tc>
                  <a:txBody>
                    <a:bodyPr/>
                    <a:lstStyle/>
                    <a:p>
                      <a:r>
                        <a:rPr lang="de-CH" b="1" dirty="0">
                          <a:latin typeface="Century Gothic" panose="020B0502020202020204" pitchFamily="34" charset="0"/>
                        </a:rPr>
                        <a:t>Unterbringung in Anstalt für Erwachsene möglich</a:t>
                      </a:r>
                    </a:p>
                  </a:txBody>
                  <a:tcPr/>
                </a:tc>
                <a:extLst>
                  <a:ext uri="{0D108BD9-81ED-4DB2-BD59-A6C34878D82A}">
                    <a16:rowId xmlns:a16="http://schemas.microsoft.com/office/drawing/2014/main" val="2011060923"/>
                  </a:ext>
                </a:extLst>
              </a:tr>
              <a:tr h="414000">
                <a:tc>
                  <a:txBody>
                    <a:bodyPr/>
                    <a:lstStyle/>
                    <a:p>
                      <a:r>
                        <a:rPr lang="de-CH" b="1" dirty="0">
                          <a:latin typeface="Century Gothic" panose="020B0502020202020204" pitchFamily="34" charset="0"/>
                        </a:rPr>
                        <a:t>18 Jahre</a:t>
                      </a:r>
                    </a:p>
                  </a:txBody>
                  <a:tcPr/>
                </a:tc>
                <a:tc>
                  <a:txBody>
                    <a:bodyPr/>
                    <a:lstStyle/>
                    <a:p>
                      <a:r>
                        <a:rPr lang="de-CH" b="1" dirty="0">
                          <a:latin typeface="Century Gothic" panose="020B0502020202020204" pitchFamily="34" charset="0"/>
                        </a:rPr>
                        <a:t>aktives und passives Stimm-</a:t>
                      </a:r>
                      <a:r>
                        <a:rPr lang="de-CH" b="1" baseline="0" dirty="0">
                          <a:latin typeface="Century Gothic" panose="020B0502020202020204" pitchFamily="34" charset="0"/>
                        </a:rPr>
                        <a:t> und Wahlrecht</a:t>
                      </a:r>
                      <a:endParaRPr lang="de-CH" b="1" dirty="0">
                        <a:latin typeface="Century Gothic" panose="020B0502020202020204" pitchFamily="34" charset="0"/>
                      </a:endParaRPr>
                    </a:p>
                  </a:txBody>
                  <a:tcPr/>
                </a:tc>
                <a:extLst>
                  <a:ext uri="{0D108BD9-81ED-4DB2-BD59-A6C34878D82A}">
                    <a16:rowId xmlns:a16="http://schemas.microsoft.com/office/drawing/2014/main" val="2645985229"/>
                  </a:ext>
                </a:extLst>
              </a:tr>
              <a:tr h="414000">
                <a:tc>
                  <a:txBody>
                    <a:bodyPr/>
                    <a:lstStyle/>
                    <a:p>
                      <a:r>
                        <a:rPr lang="de-CH" b="1" dirty="0">
                          <a:latin typeface="Century Gothic" panose="020B0502020202020204" pitchFamily="34" charset="0"/>
                        </a:rPr>
                        <a:t>18 Jahre</a:t>
                      </a:r>
                    </a:p>
                  </a:txBody>
                  <a:tcPr/>
                </a:tc>
                <a:tc>
                  <a:txBody>
                    <a:bodyPr/>
                    <a:lstStyle/>
                    <a:p>
                      <a:r>
                        <a:rPr lang="de-CH" b="1" dirty="0">
                          <a:latin typeface="Century Gothic" panose="020B0502020202020204" pitchFamily="34" charset="0"/>
                        </a:rPr>
                        <a:t>Anwendung des Erwachsenenstrafrechts</a:t>
                      </a:r>
                    </a:p>
                  </a:txBody>
                  <a:tcPr/>
                </a:tc>
                <a:extLst>
                  <a:ext uri="{0D108BD9-81ED-4DB2-BD59-A6C34878D82A}">
                    <a16:rowId xmlns:a16="http://schemas.microsoft.com/office/drawing/2014/main" val="1152829603"/>
                  </a:ext>
                </a:extLst>
              </a:tr>
              <a:tr h="414000">
                <a:tc>
                  <a:txBody>
                    <a:bodyPr/>
                    <a:lstStyle/>
                    <a:p>
                      <a:r>
                        <a:rPr lang="de-CH" b="1" dirty="0">
                          <a:latin typeface="Century Gothic" panose="020B0502020202020204" pitchFamily="34" charset="0"/>
                        </a:rPr>
                        <a:t>18 Jahre</a:t>
                      </a:r>
                    </a:p>
                  </a:txBody>
                  <a:tcPr/>
                </a:tc>
                <a:tc>
                  <a:txBody>
                    <a:bodyPr/>
                    <a:lstStyle/>
                    <a:p>
                      <a:r>
                        <a:rPr lang="de-CH" b="1" dirty="0">
                          <a:latin typeface="Century Gothic" panose="020B0502020202020204" pitchFamily="34" charset="0"/>
                        </a:rPr>
                        <a:t>Ende des Sonderschutzes im Arbeitsrecht</a:t>
                      </a:r>
                    </a:p>
                  </a:txBody>
                  <a:tcPr/>
                </a:tc>
                <a:extLst>
                  <a:ext uri="{0D108BD9-81ED-4DB2-BD59-A6C34878D82A}">
                    <a16:rowId xmlns:a16="http://schemas.microsoft.com/office/drawing/2014/main" val="4259946686"/>
                  </a:ext>
                </a:extLst>
              </a:tr>
            </a:tbl>
          </a:graphicData>
        </a:graphic>
      </p:graphicFrame>
    </p:spTree>
    <p:extLst>
      <p:ext uri="{BB962C8B-B14F-4D97-AF65-F5344CB8AC3E}">
        <p14:creationId xmlns:p14="http://schemas.microsoft.com/office/powerpoint/2010/main" val="2303054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b="1" dirty="0"/>
              <a:t>Volljährigkeit – was ändert  sich nicht</a:t>
            </a:r>
            <a:endParaRPr lang="de-CH" dirty="0"/>
          </a:p>
        </p:txBody>
      </p:sp>
      <p:sp>
        <p:nvSpPr>
          <p:cNvPr id="3" name="Inhaltsplatzhalter 2"/>
          <p:cNvSpPr>
            <a:spLocks noGrp="1"/>
          </p:cNvSpPr>
          <p:nvPr>
            <p:ph idx="1"/>
          </p:nvPr>
        </p:nvSpPr>
        <p:spPr>
          <a:xfrm>
            <a:off x="457200" y="2276872"/>
            <a:ext cx="8229600" cy="2736304"/>
          </a:xfrm>
        </p:spPr>
        <p:txBody>
          <a:bodyPr/>
          <a:lstStyle/>
          <a:p>
            <a:r>
              <a:rPr lang="de-CH" b="1" dirty="0"/>
              <a:t>Sonderstatusverhältnis S &amp; S</a:t>
            </a:r>
          </a:p>
          <a:p>
            <a:r>
              <a:rPr lang="de-CH" b="1" dirty="0"/>
              <a:t>Obhut endet =&gt; jedoch nicht Garantenstellung Lehrperson</a:t>
            </a:r>
          </a:p>
          <a:p>
            <a:r>
              <a:rPr lang="de-CH" b="1" dirty="0"/>
              <a:t>Information Eltern?</a:t>
            </a:r>
          </a:p>
          <a:p>
            <a:pPr>
              <a:buNone/>
            </a:pPr>
            <a:endParaRPr lang="de-CH" b="1" dirty="0"/>
          </a:p>
        </p:txBody>
      </p:sp>
    </p:spTree>
    <p:extLst>
      <p:ext uri="{BB962C8B-B14F-4D97-AF65-F5344CB8AC3E}">
        <p14:creationId xmlns:p14="http://schemas.microsoft.com/office/powerpoint/2010/main" val="2656972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gradFill rotWithShape="0"/>
        </p:spPr>
        <p:txBody>
          <a:bodyPr>
            <a:normAutofit/>
          </a:bodyPr>
          <a:lstStyle/>
          <a:p>
            <a:r>
              <a:rPr lang="de-CH" b="1" dirty="0"/>
              <a:t>Die Exkursion</a:t>
            </a:r>
          </a:p>
        </p:txBody>
      </p:sp>
      <p:sp>
        <p:nvSpPr>
          <p:cNvPr id="2" name="Inhaltsplatzhalter 1"/>
          <p:cNvSpPr>
            <a:spLocks noGrp="1"/>
          </p:cNvSpPr>
          <p:nvPr>
            <p:ph idx="1"/>
          </p:nvPr>
        </p:nvSpPr>
        <p:spPr>
          <a:xfrm>
            <a:off x="457200" y="1691680"/>
            <a:ext cx="8229600" cy="4761657"/>
          </a:xfrm>
        </p:spPr>
        <p:txBody>
          <a:bodyPr>
            <a:normAutofit/>
          </a:bodyPr>
          <a:lstStyle/>
          <a:p>
            <a:pPr marL="0" indent="0">
              <a:buNone/>
            </a:pPr>
            <a:r>
              <a:rPr lang="de-CH" b="1" dirty="0"/>
              <a:t>Nach dem Überfall auf ein Paar in Berlin bleiben vier Berner Gymnasiasten für zwölf Wochen vom Schulbetrieb ausgeschlossen.</a:t>
            </a:r>
          </a:p>
          <a:p>
            <a:pPr marL="0" indent="0">
              <a:buNone/>
            </a:pPr>
            <a:endParaRPr lang="de-CH" b="1" dirty="0"/>
          </a:p>
          <a:p>
            <a:pPr marL="0" indent="0">
              <a:buNone/>
            </a:pPr>
            <a:r>
              <a:rPr lang="de-CH" b="1" dirty="0"/>
              <a:t>Das hat die Schulkommission des Gymnasiums Köniz-</a:t>
            </a:r>
            <a:r>
              <a:rPr lang="de-CH" b="1" dirty="0" err="1"/>
              <a:t>Lerbermatt</a:t>
            </a:r>
            <a:r>
              <a:rPr lang="de-CH" b="1" dirty="0"/>
              <a:t> heute entschieden. Die Schüler verprügeln auf einer Klassenreise ein Berliner Pärchen, rauben ihnen Portemonnaie und Handy (Blick.ch berichtete).</a:t>
            </a:r>
          </a:p>
          <a:p>
            <a:pPr marL="0" indent="0">
              <a:buNone/>
            </a:pPr>
            <a:r>
              <a:rPr lang="de-CH" b="1" dirty="0"/>
              <a:t>Zusätzlich verfügte die Kommission, dass die Schüler einen gemeinnützigen Einsatz von neun Wochen leisten müssen. Die Schüler werden nach der «Auszeit» die Schule wieder besuchen dürfen und sich auf die Matura vorbereiten.</a:t>
            </a:r>
          </a:p>
          <a:p>
            <a:pPr marL="0" indent="0">
              <a:buNone/>
            </a:pPr>
            <a:endParaRPr lang="de-CH" b="1" dirty="0"/>
          </a:p>
          <a:p>
            <a:pPr marL="0" indent="0">
              <a:buNone/>
            </a:pPr>
            <a:r>
              <a:rPr lang="de-CH" b="1" dirty="0"/>
              <a:t>Die vier 18-Jährigen waren am vorletzten Wochenende auf Klassenreise in Berlin. Nach Angaben der Berliner Polizei überfielen sie um 4 Uhr früh im Stadtteil Prenzlauer Berg ein Paar. Die Berliner Polizei ermittelt wegen schweren gemeinschaftlichen Raubes. </a:t>
            </a:r>
          </a:p>
          <a:p>
            <a:pPr marL="0" indent="0">
              <a:buNone/>
            </a:pPr>
            <a:r>
              <a:rPr lang="de-CH" sz="1200" b="1" dirty="0"/>
              <a:t>(Blick: 14. Februar 2011)</a:t>
            </a:r>
            <a:endParaRPr lang="en-US" sz="1200" b="1" dirty="0"/>
          </a:p>
        </p:txBody>
      </p:sp>
    </p:spTree>
    <p:extLst>
      <p:ext uri="{BB962C8B-B14F-4D97-AF65-F5344CB8AC3E}">
        <p14:creationId xmlns:p14="http://schemas.microsoft.com/office/powerpoint/2010/main" val="1149651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gradFill rotWithShape="0"/>
        </p:spPr>
        <p:txBody>
          <a:bodyPr>
            <a:normAutofit/>
          </a:bodyPr>
          <a:lstStyle/>
          <a:p>
            <a:r>
              <a:rPr lang="de-CH" b="1" dirty="0"/>
              <a:t>Urteilsfähigkeit von Kindern und Jugendlichen</a:t>
            </a:r>
          </a:p>
        </p:txBody>
      </p:sp>
      <p:sp>
        <p:nvSpPr>
          <p:cNvPr id="2" name="Inhaltsplatzhalter 1"/>
          <p:cNvSpPr>
            <a:spLocks noGrp="1"/>
          </p:cNvSpPr>
          <p:nvPr>
            <p:ph idx="1"/>
          </p:nvPr>
        </p:nvSpPr>
        <p:spPr>
          <a:xfrm>
            <a:off x="457200" y="2171997"/>
            <a:ext cx="8229600" cy="4281339"/>
          </a:xfrm>
        </p:spPr>
        <p:txBody>
          <a:bodyPr/>
          <a:lstStyle/>
          <a:p>
            <a:pPr marL="0" indent="0">
              <a:buNone/>
            </a:pPr>
            <a:r>
              <a:rPr lang="de-CH" b="1" dirty="0"/>
              <a:t>Faustregel:</a:t>
            </a:r>
            <a:endParaRPr lang="en-US" dirty="0"/>
          </a:p>
          <a:p>
            <a:pPr lvl="0">
              <a:lnSpc>
                <a:spcPct val="150000"/>
              </a:lnSpc>
            </a:pPr>
            <a:r>
              <a:rPr lang="de-CH" b="1" dirty="0"/>
              <a:t>Auf Gefahren, Risiken und Konsequenzen ist vorgängig aufmerksam zu machen </a:t>
            </a:r>
            <a:endParaRPr lang="en-US" b="1" dirty="0"/>
          </a:p>
          <a:p>
            <a:pPr lvl="0">
              <a:lnSpc>
                <a:spcPct val="150000"/>
              </a:lnSpc>
            </a:pPr>
            <a:r>
              <a:rPr lang="de-CH" b="1" dirty="0"/>
              <a:t>Ein angemessenes Verhalten wird eingefordert</a:t>
            </a:r>
            <a:endParaRPr lang="en-US" b="1" dirty="0"/>
          </a:p>
          <a:p>
            <a:pPr lvl="0">
              <a:lnSpc>
                <a:spcPct val="150000"/>
              </a:lnSpc>
            </a:pPr>
            <a:r>
              <a:rPr lang="de-CH" b="1" dirty="0"/>
              <a:t>Die Sanktionen bei Fehlverhalten sind vorgängig bekannt</a:t>
            </a:r>
            <a:endParaRPr lang="en-US" b="1" dirty="0"/>
          </a:p>
          <a:p>
            <a:pPr lvl="0">
              <a:lnSpc>
                <a:spcPct val="150000"/>
              </a:lnSpc>
            </a:pPr>
            <a:r>
              <a:rPr lang="de-CH" b="1" dirty="0"/>
              <a:t>Kontrollieren und Verwarnungen aussprechen</a:t>
            </a:r>
            <a:endParaRPr lang="en-US" b="1" dirty="0"/>
          </a:p>
          <a:p>
            <a:pPr lvl="0">
              <a:lnSpc>
                <a:spcPct val="150000"/>
              </a:lnSpc>
            </a:pPr>
            <a:r>
              <a:rPr lang="de-CH" b="1" dirty="0"/>
              <a:t>Bei Verstössen eingreifen und je nach Schwere, die Sanktion durchsetzen</a:t>
            </a:r>
            <a:endParaRPr lang="en-US" b="1" dirty="0"/>
          </a:p>
          <a:p>
            <a:pPr marL="0" indent="0">
              <a:buNone/>
            </a:pPr>
            <a:endParaRPr lang="en-US" dirty="0"/>
          </a:p>
        </p:txBody>
      </p:sp>
    </p:spTree>
    <p:extLst>
      <p:ext uri="{BB962C8B-B14F-4D97-AF65-F5344CB8AC3E}">
        <p14:creationId xmlns:p14="http://schemas.microsoft.com/office/powerpoint/2010/main" val="2787661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Paragraph, Recht, Smartphone, Gerechtigkeit, Anwalt"/>
          <p:cNvPicPr/>
          <p:nvPr/>
        </p:nvPicPr>
        <p:blipFill>
          <a:blip r:embed="rId3">
            <a:extLst>
              <a:ext uri="{28A0092B-C50C-407E-A947-70E740481C1C}">
                <a14:useLocalDpi xmlns:a14="http://schemas.microsoft.com/office/drawing/2010/main" val="0"/>
              </a:ext>
            </a:extLst>
          </a:blip>
          <a:srcRect/>
          <a:stretch>
            <a:fillRect/>
          </a:stretch>
        </p:blipFill>
        <p:spPr bwMode="auto">
          <a:xfrm>
            <a:off x="962306" y="1589087"/>
            <a:ext cx="1885950" cy="3679825"/>
          </a:xfrm>
          <a:prstGeom prst="rect">
            <a:avLst/>
          </a:prstGeom>
          <a:noFill/>
          <a:ln>
            <a:noFill/>
          </a:ln>
        </p:spPr>
      </p:pic>
      <p:sp>
        <p:nvSpPr>
          <p:cNvPr id="2" name="Textfeld 1"/>
          <p:cNvSpPr txBox="1"/>
          <p:nvPr/>
        </p:nvSpPr>
        <p:spPr>
          <a:xfrm>
            <a:off x="971600" y="5650687"/>
            <a:ext cx="1885949" cy="261610"/>
          </a:xfrm>
          <a:prstGeom prst="rect">
            <a:avLst/>
          </a:prstGeom>
          <a:noFill/>
        </p:spPr>
        <p:txBody>
          <a:bodyPr wrap="square" rtlCol="0">
            <a:spAutoFit/>
          </a:bodyPr>
          <a:lstStyle/>
          <a:p>
            <a:r>
              <a:rPr lang="de-CH" sz="1100" b="1" dirty="0">
                <a:latin typeface="Century Gothic" panose="020B0502020202020204" pitchFamily="34" charset="0"/>
              </a:rPr>
              <a:t>Quelle:  pixabay.com</a:t>
            </a:r>
          </a:p>
        </p:txBody>
      </p:sp>
      <p:pic>
        <p:nvPicPr>
          <p:cNvPr id="5" name="Grafik 4" descr="Computer-Recht: Juristische Fallstricke für Internet-Nutzer. Auf Computer-Nutzer wartet so mancher juristischer Fallstrick (Quelle: imago)"/>
          <p:cNvPicPr/>
          <p:nvPr/>
        </p:nvPicPr>
        <p:blipFill>
          <a:blip r:embed="rId4">
            <a:extLst>
              <a:ext uri="{28A0092B-C50C-407E-A947-70E740481C1C}">
                <a14:useLocalDpi xmlns:a14="http://schemas.microsoft.com/office/drawing/2010/main" val="0"/>
              </a:ext>
            </a:extLst>
          </a:blip>
          <a:srcRect/>
          <a:stretch>
            <a:fillRect/>
          </a:stretch>
        </p:blipFill>
        <p:spPr bwMode="auto">
          <a:xfrm>
            <a:off x="4107088" y="2405063"/>
            <a:ext cx="4048125" cy="2047875"/>
          </a:xfrm>
          <a:prstGeom prst="rect">
            <a:avLst/>
          </a:prstGeom>
          <a:noFill/>
          <a:ln>
            <a:noFill/>
          </a:ln>
        </p:spPr>
      </p:pic>
      <p:sp>
        <p:nvSpPr>
          <p:cNvPr id="6" name="Textfeld 5"/>
          <p:cNvSpPr txBox="1"/>
          <p:nvPr/>
        </p:nvSpPr>
        <p:spPr>
          <a:xfrm>
            <a:off x="5537862" y="5650687"/>
            <a:ext cx="1770441" cy="261610"/>
          </a:xfrm>
          <a:prstGeom prst="rect">
            <a:avLst/>
          </a:prstGeom>
          <a:noFill/>
        </p:spPr>
        <p:txBody>
          <a:bodyPr wrap="square" rtlCol="0">
            <a:spAutoFit/>
          </a:bodyPr>
          <a:lstStyle/>
          <a:p>
            <a:r>
              <a:rPr lang="de-CH" sz="1100" b="1" dirty="0">
                <a:latin typeface="Century Gothic" panose="020B0502020202020204" pitchFamily="34" charset="0"/>
              </a:rPr>
              <a:t>Quelle:  t-online.de</a:t>
            </a:r>
          </a:p>
        </p:txBody>
      </p:sp>
    </p:spTree>
    <p:extLst>
      <p:ext uri="{BB962C8B-B14F-4D97-AF65-F5344CB8AC3E}">
        <p14:creationId xmlns:p14="http://schemas.microsoft.com/office/powerpoint/2010/main" val="2923018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a:t>virtuelle Welten</a:t>
            </a:r>
          </a:p>
        </p:txBody>
      </p:sp>
      <p:pic>
        <p:nvPicPr>
          <p:cNvPr id="4" name="Grafik 3" descr="Bildergebnis für amazon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132856"/>
            <a:ext cx="2676525" cy="981075"/>
          </a:xfrm>
          <a:prstGeom prst="rect">
            <a:avLst/>
          </a:prstGeom>
          <a:noFill/>
          <a:ln>
            <a:noFill/>
          </a:ln>
        </p:spPr>
      </p:pic>
      <p:pic>
        <p:nvPicPr>
          <p:cNvPr id="5" name="Grafik 4" descr="Bildergebnis für uber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8950" y="2060848"/>
            <a:ext cx="1847850" cy="1847850"/>
          </a:xfrm>
          <a:prstGeom prst="rect">
            <a:avLst/>
          </a:prstGeom>
          <a:noFill/>
          <a:ln>
            <a:noFill/>
          </a:ln>
        </p:spPr>
      </p:pic>
      <p:pic>
        <p:nvPicPr>
          <p:cNvPr id="6" name="Grafik 5" descr="Bildergebnis für zalando 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3008" y="5714188"/>
            <a:ext cx="2825750" cy="542925"/>
          </a:xfrm>
          <a:prstGeom prst="rect">
            <a:avLst/>
          </a:prstGeom>
          <a:noFill/>
          <a:ln>
            <a:noFill/>
          </a:ln>
        </p:spPr>
      </p:pic>
      <p:pic>
        <p:nvPicPr>
          <p:cNvPr id="7" name="Grafik 6" descr="Bildergebnis für whatsapp log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4512498"/>
            <a:ext cx="1800225" cy="1800225"/>
          </a:xfrm>
          <a:prstGeom prst="rect">
            <a:avLst/>
          </a:prstGeom>
          <a:noFill/>
          <a:ln>
            <a:noFill/>
          </a:ln>
        </p:spPr>
      </p:pic>
      <p:pic>
        <p:nvPicPr>
          <p:cNvPr id="8" name="Grafik 7" descr="Bildergebnis für xing log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3664619"/>
            <a:ext cx="2133600" cy="1600200"/>
          </a:xfrm>
          <a:prstGeom prst="rect">
            <a:avLst/>
          </a:prstGeom>
          <a:noFill/>
          <a:ln>
            <a:noFill/>
          </a:ln>
        </p:spPr>
      </p:pic>
      <p:pic>
        <p:nvPicPr>
          <p:cNvPr id="9" name="Grafik 8" descr="Bildergebnis für linkedin logo"/>
          <p:cNvPicPr/>
          <p:nvPr/>
        </p:nvPicPr>
        <p:blipFill>
          <a:blip r:embed="rId8">
            <a:extLst>
              <a:ext uri="{28A0092B-C50C-407E-A947-70E740481C1C}">
                <a14:useLocalDpi xmlns:a14="http://schemas.microsoft.com/office/drawing/2010/main" val="0"/>
              </a:ext>
            </a:extLst>
          </a:blip>
          <a:srcRect/>
          <a:stretch>
            <a:fillRect/>
          </a:stretch>
        </p:blipFill>
        <p:spPr bwMode="auto">
          <a:xfrm>
            <a:off x="2983212" y="4491284"/>
            <a:ext cx="2886075" cy="665480"/>
          </a:xfrm>
          <a:prstGeom prst="rect">
            <a:avLst/>
          </a:prstGeom>
          <a:noFill/>
          <a:ln>
            <a:noFill/>
          </a:ln>
        </p:spPr>
      </p:pic>
      <p:pic>
        <p:nvPicPr>
          <p:cNvPr id="10" name="Grafik 9" descr="Bildergebnis für lernplattformen logo"/>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5768" y="2076855"/>
            <a:ext cx="1896988" cy="1935857"/>
          </a:xfrm>
          <a:prstGeom prst="rect">
            <a:avLst/>
          </a:prstGeom>
          <a:noFill/>
          <a:ln>
            <a:noFill/>
          </a:ln>
        </p:spPr>
      </p:pic>
    </p:spTree>
    <p:extLst>
      <p:ext uri="{BB962C8B-B14F-4D97-AF65-F5344CB8AC3E}">
        <p14:creationId xmlns:p14="http://schemas.microsoft.com/office/powerpoint/2010/main" val="477898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err="1"/>
              <a:t>Wanna</a:t>
            </a:r>
            <a:r>
              <a:rPr lang="de-CH" b="1" dirty="0"/>
              <a:t> Cry 28. Mai 2017</a:t>
            </a:r>
          </a:p>
        </p:txBody>
      </p:sp>
      <p:pic>
        <p:nvPicPr>
          <p:cNvPr id="4" name="Grafik 3" descr="Bildergebnis für wanna cry"/>
          <p:cNvPicPr/>
          <p:nvPr/>
        </p:nvPicPr>
        <p:blipFill>
          <a:blip r:embed="rId3">
            <a:extLst>
              <a:ext uri="{28A0092B-C50C-407E-A947-70E740481C1C}">
                <a14:useLocalDpi xmlns:a14="http://schemas.microsoft.com/office/drawing/2010/main" val="0"/>
              </a:ext>
            </a:extLst>
          </a:blip>
          <a:srcRect/>
          <a:stretch>
            <a:fillRect/>
          </a:stretch>
        </p:blipFill>
        <p:spPr bwMode="auto">
          <a:xfrm>
            <a:off x="2101850" y="1700808"/>
            <a:ext cx="4486374" cy="3168352"/>
          </a:xfrm>
          <a:prstGeom prst="rect">
            <a:avLst/>
          </a:prstGeom>
          <a:noFill/>
          <a:ln>
            <a:noFill/>
          </a:ln>
        </p:spPr>
      </p:pic>
      <p:sp>
        <p:nvSpPr>
          <p:cNvPr id="5" name="Rechteck 4"/>
          <p:cNvSpPr/>
          <p:nvPr/>
        </p:nvSpPr>
        <p:spPr>
          <a:xfrm>
            <a:off x="457200" y="4941168"/>
            <a:ext cx="8229600" cy="1653914"/>
          </a:xfrm>
          <a:prstGeom prst="rect">
            <a:avLst/>
          </a:prstGeom>
        </p:spPr>
        <p:txBody>
          <a:bodyPr wrap="square">
            <a:spAutoFit/>
          </a:bodyPr>
          <a:lstStyle/>
          <a:p>
            <a:pPr>
              <a:lnSpc>
                <a:spcPct val="107000"/>
              </a:lnSpc>
              <a:spcAft>
                <a:spcPts val="800"/>
              </a:spcAft>
            </a:pPr>
            <a:r>
              <a:rPr lang="de-DE" b="1" dirty="0">
                <a:latin typeface="Century Gothic" panose="020B0502020202020204" pitchFamily="34" charset="0"/>
                <a:ea typeface="Calibri" panose="020F0502020204030204" pitchFamily="34" charset="0"/>
                <a:cs typeface="Times New Roman" panose="02020603050405020304" pitchFamily="18" charset="0"/>
              </a:rPr>
              <a:t>Vor dem Erpressungs-Trojaner «Wanna </a:t>
            </a:r>
            <a:r>
              <a:rPr lang="de-DE" b="1" dirty="0" err="1">
                <a:latin typeface="Century Gothic" panose="020B0502020202020204" pitchFamily="34" charset="0"/>
                <a:ea typeface="Calibri" panose="020F0502020204030204" pitchFamily="34" charset="0"/>
                <a:cs typeface="Times New Roman" panose="02020603050405020304" pitchFamily="18" charset="0"/>
              </a:rPr>
              <a:t>Cry</a:t>
            </a:r>
            <a:r>
              <a:rPr lang="de-DE" b="1" dirty="0">
                <a:latin typeface="Century Gothic" panose="020B0502020202020204" pitchFamily="34" charset="0"/>
                <a:ea typeface="Calibri" panose="020F0502020204030204" pitchFamily="34" charset="0"/>
                <a:cs typeface="Times New Roman" panose="02020603050405020304" pitchFamily="18" charset="0"/>
              </a:rPr>
              <a:t>» hat vor einigen Wochen die ganze Welt gezittert. Doch wer dahintersteckt, blieb lange unklar. Nun deuten neue Hinweise auf China hin. Wie kommen die Sicherheitsexperten zu diesem Befund?</a:t>
            </a:r>
            <a:endParaRPr lang="de-CH" b="1"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400" b="1" dirty="0">
                <a:latin typeface="Century Gothic" panose="020B0502020202020204" pitchFamily="34" charset="0"/>
                <a:ea typeface="Calibri" panose="020F0502020204030204" pitchFamily="34" charset="0"/>
                <a:cs typeface="Times New Roman" panose="02020603050405020304" pitchFamily="18" charset="0"/>
              </a:rPr>
              <a:t>NZZ, 28. Mai 2017</a:t>
            </a:r>
            <a:endParaRPr lang="de-CH" sz="1400" b="1"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754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a:t>Facebook-Like Urteil, 29. Mai 2017</a:t>
            </a:r>
          </a:p>
        </p:txBody>
      </p:sp>
      <p:pic>
        <p:nvPicPr>
          <p:cNvPr id="4" name="Grafik 3" descr="https://encrypted-tbn0.gstatic.com/images?q=tbn:ANd9GcTnM7fXH9XHaXL_fPSNLPN6qxLnKixiNHhyFTvmtDwwGIkKdetlyFy4jCd5"/>
          <p:cNvPicPr/>
          <p:nvPr/>
        </p:nvPicPr>
        <p:blipFill>
          <a:blip r:embed="rId3">
            <a:extLst>
              <a:ext uri="{28A0092B-C50C-407E-A947-70E740481C1C}">
                <a14:useLocalDpi xmlns:a14="http://schemas.microsoft.com/office/drawing/2010/main" val="0"/>
              </a:ext>
            </a:extLst>
          </a:blip>
          <a:srcRect/>
          <a:stretch>
            <a:fillRect/>
          </a:stretch>
        </p:blipFill>
        <p:spPr bwMode="auto">
          <a:xfrm>
            <a:off x="3413125" y="1691680"/>
            <a:ext cx="2317750" cy="1981200"/>
          </a:xfrm>
          <a:prstGeom prst="rect">
            <a:avLst/>
          </a:prstGeom>
          <a:noFill/>
          <a:ln>
            <a:noFill/>
          </a:ln>
        </p:spPr>
      </p:pic>
      <p:sp>
        <p:nvSpPr>
          <p:cNvPr id="5" name="Rechteck 4"/>
          <p:cNvSpPr/>
          <p:nvPr/>
        </p:nvSpPr>
        <p:spPr>
          <a:xfrm>
            <a:off x="457200" y="4103529"/>
            <a:ext cx="8229600" cy="2565831"/>
          </a:xfrm>
          <a:prstGeom prst="rect">
            <a:avLst/>
          </a:prstGeom>
        </p:spPr>
        <p:txBody>
          <a:bodyPr wrap="square">
            <a:spAutoFit/>
          </a:bodyPr>
          <a:lstStyle/>
          <a:p>
            <a:pPr>
              <a:lnSpc>
                <a:spcPct val="107000"/>
              </a:lnSpc>
              <a:spcAft>
                <a:spcPts val="800"/>
              </a:spcAft>
            </a:pPr>
            <a:r>
              <a:rPr lang="de-DE" b="1" dirty="0">
                <a:latin typeface="Century Gothic" panose="020B0502020202020204" pitchFamily="34" charset="0"/>
                <a:ea typeface="Calibri" panose="020F0502020204030204" pitchFamily="34" charset="0"/>
                <a:cs typeface="Times New Roman" panose="02020603050405020304" pitchFamily="18" charset="0"/>
              </a:rPr>
              <a:t>«Das Bezirksgericht Zürich […] verurteilt einen Mann wegen mehrfacher übler Nachrede, weil er unter anderem ehrverletzende Beiträge von Dritten auf </a:t>
            </a:r>
            <a:r>
              <a:rPr lang="de-DE" b="1" dirty="0" err="1">
                <a:latin typeface="Century Gothic" panose="020B0502020202020204" pitchFamily="34" charset="0"/>
                <a:ea typeface="Calibri" panose="020F0502020204030204" pitchFamily="34" charset="0"/>
                <a:cs typeface="Times New Roman" panose="02020603050405020304" pitchFamily="18" charset="0"/>
              </a:rPr>
              <a:t>Facebook</a:t>
            </a:r>
            <a:r>
              <a:rPr lang="de-DE" b="1" dirty="0">
                <a:latin typeface="Century Gothic" panose="020B0502020202020204" pitchFamily="34" charset="0"/>
                <a:ea typeface="Calibri" panose="020F0502020204030204" pitchFamily="34" charset="0"/>
                <a:cs typeface="Times New Roman" panose="02020603050405020304" pitchFamily="18" charset="0"/>
              </a:rPr>
              <a:t> mit ‹gefällt mir› (‹</a:t>
            </a:r>
            <a:r>
              <a:rPr lang="de-DE" b="1" dirty="0" err="1">
                <a:latin typeface="Century Gothic" panose="020B0502020202020204" pitchFamily="34" charset="0"/>
                <a:ea typeface="Calibri" panose="020F0502020204030204" pitchFamily="34" charset="0"/>
                <a:cs typeface="Times New Roman" panose="02020603050405020304" pitchFamily="18" charset="0"/>
              </a:rPr>
              <a:t>Like</a:t>
            </a:r>
            <a:r>
              <a:rPr lang="de-DE" b="1" dirty="0">
                <a:latin typeface="Century Gothic" panose="020B0502020202020204" pitchFamily="34" charset="0"/>
                <a:ea typeface="Calibri" panose="020F0502020204030204" pitchFamily="34" charset="0"/>
                <a:cs typeface="Times New Roman" panose="02020603050405020304" pitchFamily="18" charset="0"/>
              </a:rPr>
              <a:t>›) markierte. Das Gericht hält fest, dass der Mann die ehrverletzenden Beiträge durch das ‹</a:t>
            </a:r>
            <a:r>
              <a:rPr lang="de-DE" b="1" dirty="0" err="1">
                <a:latin typeface="Century Gothic" panose="020B0502020202020204" pitchFamily="34" charset="0"/>
                <a:ea typeface="Calibri" panose="020F0502020204030204" pitchFamily="34" charset="0"/>
                <a:cs typeface="Times New Roman" panose="02020603050405020304" pitchFamily="18" charset="0"/>
              </a:rPr>
              <a:t>liken</a:t>
            </a:r>
            <a:r>
              <a:rPr lang="de-DE" b="1" dirty="0">
                <a:latin typeface="Century Gothic" panose="020B0502020202020204" pitchFamily="34" charset="0"/>
                <a:ea typeface="Calibri" panose="020F0502020204030204" pitchFamily="34" charset="0"/>
                <a:cs typeface="Times New Roman" panose="02020603050405020304" pitchFamily="18" charset="0"/>
              </a:rPr>
              <a:t>› indirekt mit einer positiven Wertung wiedergab und weiterverbreitete. Er konnte nicht nachweisen, dass die Behauptungen wahr sind oder von ihm in guten Treuen für wahr gehalten werden konnten. </a:t>
            </a:r>
            <a:endParaRPr lang="de-CH"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b="1" dirty="0">
                <a:latin typeface="Century Gothic" panose="020B0502020202020204" pitchFamily="34" charset="0"/>
                <a:ea typeface="Calibri" panose="020F0502020204030204" pitchFamily="34" charset="0"/>
                <a:cs typeface="Times New Roman" panose="02020603050405020304" pitchFamily="18" charset="0"/>
              </a:rPr>
              <a:t>Medienmitteilung Bezirksgericht Zürich, 29. Mai 2017</a:t>
            </a:r>
            <a:endParaRPr lang="de-CH"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98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67544" y="548680"/>
            <a:ext cx="8208912" cy="1154832"/>
          </a:xfrm>
        </p:spPr>
        <p:txBody>
          <a:bodyPr/>
          <a:lstStyle/>
          <a:p>
            <a:pPr eaLnBrk="1" hangingPunct="1"/>
            <a:r>
              <a:rPr lang="de-CH" b="1" dirty="0"/>
              <a:t> </a:t>
            </a:r>
            <a:r>
              <a:rPr lang="de-CH" sz="2600" b="1" dirty="0"/>
              <a:t>Der aktuelle Fall «Wir bangten, ob er es schafft»</a:t>
            </a:r>
            <a:endParaRPr lang="de-CH" sz="2600" dirty="0"/>
          </a:p>
        </p:txBody>
      </p:sp>
      <p:pic>
        <p:nvPicPr>
          <p:cNvPr id="4" name="Grafik 3" descr="http://www.johanniter.de/fileadmin/_processed_/csm_Badeunfall_435724e7f8.jpg">
            <a:extLst>
              <a:ext uri="{FF2B5EF4-FFF2-40B4-BE49-F238E27FC236}">
                <a16:creationId xmlns:a16="http://schemas.microsoft.com/office/drawing/2014/main" id="{73A7F515-D1D3-4EDB-9CC5-E9DF508600C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03512"/>
            <a:ext cx="7128792" cy="4029744"/>
          </a:xfrm>
          <a:prstGeom prst="rect">
            <a:avLst/>
          </a:prstGeom>
          <a:noFill/>
          <a:ln>
            <a:noFill/>
          </a:ln>
        </p:spPr>
      </p:pic>
      <p:sp>
        <p:nvSpPr>
          <p:cNvPr id="2" name="Rechteck 1">
            <a:extLst>
              <a:ext uri="{FF2B5EF4-FFF2-40B4-BE49-F238E27FC236}">
                <a16:creationId xmlns:a16="http://schemas.microsoft.com/office/drawing/2014/main" id="{63A007BE-81BE-4B94-9BAC-30BFB1536770}"/>
              </a:ext>
            </a:extLst>
          </p:cNvPr>
          <p:cNvSpPr/>
          <p:nvPr/>
        </p:nvSpPr>
        <p:spPr>
          <a:xfrm>
            <a:off x="1187624" y="5908078"/>
            <a:ext cx="5616624" cy="305084"/>
          </a:xfrm>
          <a:prstGeom prst="rect">
            <a:avLst/>
          </a:prstGeom>
        </p:spPr>
        <p:txBody>
          <a:bodyPr wrap="square">
            <a:spAutoFit/>
          </a:bodyPr>
          <a:lstStyle/>
          <a:p>
            <a:pPr>
              <a:lnSpc>
                <a:spcPct val="107000"/>
              </a:lnSpc>
              <a:spcAft>
                <a:spcPts val="800"/>
              </a:spcAft>
            </a:pPr>
            <a:r>
              <a:rPr lang="de-CH" sz="1400" b="1" dirty="0">
                <a:latin typeface="Century Gothic" panose="020B0502020202020204" pitchFamily="34" charset="0"/>
                <a:ea typeface="Calibri" panose="020F0502020204030204" pitchFamily="34" charset="0"/>
                <a:cs typeface="Times New Roman" panose="02020603050405020304" pitchFamily="18" charset="0"/>
              </a:rPr>
              <a:t>Quelle: www.johanniter.de</a:t>
            </a:r>
          </a:p>
        </p:txBody>
      </p:sp>
    </p:spTree>
    <p:extLst>
      <p:ext uri="{BB962C8B-B14F-4D97-AF65-F5344CB8AC3E}">
        <p14:creationId xmlns:p14="http://schemas.microsoft.com/office/powerpoint/2010/main" val="4031480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a:t>virtuelles Recht?</a:t>
            </a:r>
          </a:p>
        </p:txBody>
      </p:sp>
      <p:pic>
        <p:nvPicPr>
          <p:cNvPr id="4" name="Grafik 3" descr="Dunkler Globus mit Anschlussleitungen Kostenlose Vektoren"/>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20888"/>
            <a:ext cx="3466728" cy="3240360"/>
          </a:xfrm>
          <a:prstGeom prst="rect">
            <a:avLst/>
          </a:prstGeom>
          <a:noFill/>
          <a:ln>
            <a:noFill/>
          </a:ln>
        </p:spPr>
      </p:pic>
      <p:pic>
        <p:nvPicPr>
          <p:cNvPr id="5" name="Grafik 4" descr="Bildergebnis für schweizer landkarte mit kantonen"/>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420888"/>
            <a:ext cx="4330824" cy="3240360"/>
          </a:xfrm>
          <a:prstGeom prst="rect">
            <a:avLst/>
          </a:prstGeom>
          <a:noFill/>
          <a:ln>
            <a:noFill/>
          </a:ln>
        </p:spPr>
      </p:pic>
    </p:spTree>
    <p:extLst>
      <p:ext uri="{BB962C8B-B14F-4D97-AF65-F5344CB8AC3E}">
        <p14:creationId xmlns:p14="http://schemas.microsoft.com/office/powerpoint/2010/main" val="586871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549275"/>
            <a:ext cx="8229600" cy="1143000"/>
          </a:xfrm>
          <a:gradFill rotWithShape="0"/>
        </p:spPr>
        <p:txBody>
          <a:bodyPr>
            <a:normAutofit/>
          </a:bodyPr>
          <a:lstStyle/>
          <a:p>
            <a:r>
              <a:rPr lang="de-CH" b="1" dirty="0" err="1"/>
              <a:t>WorldWideWeb</a:t>
            </a:r>
            <a:r>
              <a:rPr lang="de-CH" b="1" dirty="0"/>
              <a:t> – </a:t>
            </a:r>
            <a:r>
              <a:rPr lang="de-CH" b="1" dirty="0" err="1"/>
              <a:t>worldwide</a:t>
            </a:r>
            <a:r>
              <a:rPr lang="de-CH" b="1" dirty="0"/>
              <a:t> </a:t>
            </a:r>
            <a:r>
              <a:rPr lang="de-CH" b="1" dirty="0" err="1"/>
              <a:t>problems</a:t>
            </a:r>
            <a:br>
              <a:rPr lang="de-CH" b="1" dirty="0"/>
            </a:br>
            <a:r>
              <a:rPr lang="de-CH" b="1" dirty="0"/>
              <a:t>«Dotcom hoffte auf Gnade»</a:t>
            </a:r>
          </a:p>
        </p:txBody>
      </p:sp>
      <p:sp>
        <p:nvSpPr>
          <p:cNvPr id="2" name="Inhaltsplatzhalter 1"/>
          <p:cNvSpPr>
            <a:spLocks noGrp="1"/>
          </p:cNvSpPr>
          <p:nvPr>
            <p:ph idx="1"/>
          </p:nvPr>
        </p:nvSpPr>
        <p:spPr>
          <a:xfrm>
            <a:off x="457200" y="1844824"/>
            <a:ext cx="8229600" cy="4824536"/>
          </a:xfrm>
        </p:spPr>
        <p:txBody>
          <a:bodyPr>
            <a:normAutofit fontScale="92500" lnSpcReduction="20000"/>
          </a:bodyPr>
          <a:lstStyle/>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r>
              <a:rPr lang="de-CH" sz="1900" b="1" dirty="0"/>
              <a:t>Kim Dotcom und drei seiner Mitarbeiter dürfen in die USA ausgeliefert werden. Dies entschied das oberste Gericht in Neuseeland. </a:t>
            </a:r>
          </a:p>
          <a:p>
            <a:pPr marL="0" indent="0">
              <a:buNone/>
            </a:pPr>
            <a:r>
              <a:rPr lang="de-CH" sz="1500" b="1" dirty="0"/>
              <a:t>(NZZ 20.02.17)</a:t>
            </a:r>
          </a:p>
        </p:txBody>
      </p:sp>
      <p:pic>
        <p:nvPicPr>
          <p:cNvPr id="4" name="Grafik 3" descr="http://www.tagblatt.ch/storage/org/8/2/3/2523328_0_4d30122e.jpg?version=1442837473"/>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44824"/>
            <a:ext cx="6768752" cy="3744415"/>
          </a:xfrm>
          <a:prstGeom prst="rect">
            <a:avLst/>
          </a:prstGeom>
          <a:noFill/>
          <a:ln>
            <a:noFill/>
          </a:ln>
        </p:spPr>
      </p:pic>
    </p:spTree>
    <p:extLst>
      <p:ext uri="{BB962C8B-B14F-4D97-AF65-F5344CB8AC3E}">
        <p14:creationId xmlns:p14="http://schemas.microsoft.com/office/powerpoint/2010/main" val="3290470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Illegale Downloads</a:t>
            </a:r>
            <a:endParaRPr lang="de-CH" sz="3200" dirty="0"/>
          </a:p>
        </p:txBody>
      </p:sp>
      <p:pic>
        <p:nvPicPr>
          <p:cNvPr id="4" name="Grafik 3" descr="Bildergebnis für Illegaler Download">
            <a:extLst>
              <a:ext uri="{FF2B5EF4-FFF2-40B4-BE49-F238E27FC236}">
                <a16:creationId xmlns:a16="http://schemas.microsoft.com/office/drawing/2014/main" id="{CE3D2F94-40D8-4CA9-A06C-A4E3E09C66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62125" y="1844824"/>
            <a:ext cx="5619750" cy="3746500"/>
          </a:xfrm>
          <a:prstGeom prst="rect">
            <a:avLst/>
          </a:prstGeom>
          <a:noFill/>
          <a:ln>
            <a:noFill/>
          </a:ln>
        </p:spPr>
      </p:pic>
      <p:sp>
        <p:nvSpPr>
          <p:cNvPr id="3" name="Textfeld 2">
            <a:extLst>
              <a:ext uri="{FF2B5EF4-FFF2-40B4-BE49-F238E27FC236}">
                <a16:creationId xmlns:a16="http://schemas.microsoft.com/office/drawing/2014/main" id="{EC14B1ED-2C6B-40F0-A581-A05B127A4B26}"/>
              </a:ext>
            </a:extLst>
          </p:cNvPr>
          <p:cNvSpPr txBox="1"/>
          <p:nvPr/>
        </p:nvSpPr>
        <p:spPr>
          <a:xfrm>
            <a:off x="1537320" y="6021288"/>
            <a:ext cx="6203032" cy="369332"/>
          </a:xfrm>
          <a:prstGeom prst="rect">
            <a:avLst/>
          </a:prstGeom>
          <a:noFill/>
        </p:spPr>
        <p:txBody>
          <a:bodyPr wrap="square" rtlCol="0">
            <a:spAutoFit/>
          </a:bodyPr>
          <a:lstStyle/>
          <a:p>
            <a:r>
              <a:rPr lang="de-CH" b="1" dirty="0">
                <a:latin typeface="Century Gothic" panose="020B0502020202020204" pitchFamily="34" charset="0"/>
              </a:rPr>
              <a:t>Dieses Bild hat keine Quellenangaben. Ist dies illegal?</a:t>
            </a:r>
          </a:p>
        </p:txBody>
      </p:sp>
    </p:spTree>
    <p:extLst>
      <p:ext uri="{BB962C8B-B14F-4D97-AF65-F5344CB8AC3E}">
        <p14:creationId xmlns:p14="http://schemas.microsoft.com/office/powerpoint/2010/main" val="2661574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Urheberrechtsgesetz</a:t>
            </a:r>
            <a:endParaRPr lang="de-CH" sz="3200" dirty="0"/>
          </a:p>
        </p:txBody>
      </p:sp>
      <p:sp>
        <p:nvSpPr>
          <p:cNvPr id="5" name="Inhaltsplatzhalter 2"/>
          <p:cNvSpPr>
            <a:spLocks noGrp="1"/>
          </p:cNvSpPr>
          <p:nvPr>
            <p:ph idx="1"/>
          </p:nvPr>
        </p:nvSpPr>
        <p:spPr>
          <a:xfrm>
            <a:off x="457200" y="2348731"/>
            <a:ext cx="8229600" cy="3528541"/>
          </a:xfrm>
        </p:spPr>
        <p:txBody>
          <a:bodyPr rtlCol="0">
            <a:noAutofit/>
          </a:bodyPr>
          <a:lstStyle/>
          <a:p>
            <a:pPr>
              <a:buNone/>
            </a:pPr>
            <a:r>
              <a:rPr lang="de-CH" sz="1800" b="1" dirty="0">
                <a:latin typeface="Century Gothic" pitchFamily="34" charset="0"/>
              </a:rPr>
              <a:t>Art. 1</a:t>
            </a:r>
          </a:p>
          <a:p>
            <a:pPr>
              <a:buNone/>
            </a:pPr>
            <a:r>
              <a:rPr lang="de-CH" sz="1800" b="1" dirty="0">
                <a:latin typeface="Century Gothic" pitchFamily="34" charset="0"/>
              </a:rPr>
              <a:t>Dieses Gesetz regelt:</a:t>
            </a:r>
          </a:p>
          <a:p>
            <a:pPr>
              <a:buNone/>
            </a:pPr>
            <a:r>
              <a:rPr lang="de-CH" sz="1800" b="1" dirty="0">
                <a:latin typeface="Century Gothic" pitchFamily="34" charset="0"/>
              </a:rPr>
              <a:t>a. 	den Schutz der Urheber und Urheberinnen von Werken der Literatur und Kunst;</a:t>
            </a:r>
          </a:p>
          <a:p>
            <a:pPr>
              <a:buNone/>
            </a:pPr>
            <a:r>
              <a:rPr lang="de-CH" sz="1800" b="1" dirty="0">
                <a:latin typeface="Century Gothic" pitchFamily="34" charset="0"/>
              </a:rPr>
              <a:t>b. 	den Schutz der ausübenden Künstler und Künstlerinnen, der Hersteller und Herstellerinnen von Ton- und Tonbildträgern sowie der Sendeunternehmen;</a:t>
            </a:r>
          </a:p>
          <a:p>
            <a:pPr>
              <a:buNone/>
            </a:pPr>
            <a:r>
              <a:rPr lang="de-CH" sz="1800" b="1" dirty="0">
                <a:latin typeface="Century Gothic" pitchFamily="34" charset="0"/>
              </a:rPr>
              <a:t>c. 	die Bundesaufsicht über die Verwertungsgesellschaften.</a:t>
            </a:r>
            <a:endParaRPr lang="de-CH" sz="800" b="1" dirty="0">
              <a:latin typeface="Century Gothic" pitchFamily="34" charset="0"/>
            </a:endParaRPr>
          </a:p>
        </p:txBody>
      </p:sp>
      <p:sp>
        <p:nvSpPr>
          <p:cNvPr id="6" name="Textfeld 5"/>
          <p:cNvSpPr txBox="1"/>
          <p:nvPr/>
        </p:nvSpPr>
        <p:spPr>
          <a:xfrm>
            <a:off x="457200" y="5877272"/>
            <a:ext cx="4248472" cy="307777"/>
          </a:xfrm>
          <a:prstGeom prst="rect">
            <a:avLst/>
          </a:prstGeom>
          <a:noFill/>
        </p:spPr>
        <p:txBody>
          <a:bodyPr wrap="square" rtlCol="0">
            <a:spAutoFit/>
          </a:bodyPr>
          <a:lstStyle/>
          <a:p>
            <a:r>
              <a:rPr lang="de-CH" sz="1400" b="1" dirty="0">
                <a:latin typeface="Century Gothic" pitchFamily="34" charset="0"/>
              </a:rPr>
              <a:t>Quelle: Amt für Mittelschule Kanton St.Gallen</a:t>
            </a:r>
          </a:p>
        </p:txBody>
      </p:sp>
    </p:spTree>
    <p:extLst>
      <p:ext uri="{BB962C8B-B14F-4D97-AF65-F5344CB8AC3E}">
        <p14:creationId xmlns:p14="http://schemas.microsoft.com/office/powerpoint/2010/main" val="4180115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geschützte Werke – geistiges Eigentum</a:t>
            </a:r>
            <a:endParaRPr lang="de-CH" dirty="0"/>
          </a:p>
        </p:txBody>
      </p:sp>
      <p:sp>
        <p:nvSpPr>
          <p:cNvPr id="5" name="Inhaltsplatzhalter 2"/>
          <p:cNvSpPr>
            <a:spLocks noGrp="1"/>
          </p:cNvSpPr>
          <p:nvPr>
            <p:ph idx="1"/>
          </p:nvPr>
        </p:nvSpPr>
        <p:spPr>
          <a:xfrm>
            <a:off x="457200" y="2276723"/>
            <a:ext cx="8229600" cy="3384525"/>
          </a:xfrm>
        </p:spPr>
        <p:txBody>
          <a:bodyPr rtlCol="0">
            <a:normAutofit/>
          </a:bodyPr>
          <a:lstStyle/>
          <a:p>
            <a:pPr>
              <a:lnSpc>
                <a:spcPct val="150000"/>
              </a:lnSpc>
            </a:pPr>
            <a:r>
              <a:rPr lang="de-CH" b="1" dirty="0"/>
              <a:t>Literatur</a:t>
            </a:r>
          </a:p>
          <a:p>
            <a:pPr>
              <a:lnSpc>
                <a:spcPct val="150000"/>
              </a:lnSpc>
            </a:pPr>
            <a:r>
              <a:rPr lang="de-CH" b="1" dirty="0"/>
              <a:t>bildende Kunst</a:t>
            </a:r>
          </a:p>
          <a:p>
            <a:pPr>
              <a:lnSpc>
                <a:spcPct val="150000"/>
              </a:lnSpc>
            </a:pPr>
            <a:r>
              <a:rPr lang="de-CH" b="1" dirty="0"/>
              <a:t>Musik</a:t>
            </a:r>
          </a:p>
          <a:p>
            <a:pPr>
              <a:lnSpc>
                <a:spcPct val="150000"/>
              </a:lnSpc>
            </a:pPr>
            <a:r>
              <a:rPr lang="de-CH" b="1" dirty="0"/>
              <a:t>Baukunst</a:t>
            </a:r>
          </a:p>
          <a:p>
            <a:pPr>
              <a:lnSpc>
                <a:spcPct val="150000"/>
              </a:lnSpc>
            </a:pPr>
            <a:r>
              <a:rPr lang="de-CH" b="1" dirty="0"/>
              <a:t>visuelle oder audiovisuelle Werke</a:t>
            </a:r>
          </a:p>
          <a:p>
            <a:pPr>
              <a:lnSpc>
                <a:spcPct val="150000"/>
              </a:lnSpc>
            </a:pPr>
            <a:r>
              <a:rPr lang="de-CH" b="1" dirty="0"/>
              <a:t>choreografische Werke und Pantomimen</a:t>
            </a:r>
          </a:p>
          <a:p>
            <a:pPr>
              <a:lnSpc>
                <a:spcPct val="150000"/>
              </a:lnSpc>
            </a:pPr>
            <a:r>
              <a:rPr lang="de-CH" b="1" dirty="0"/>
              <a:t>Computerprogramme</a:t>
            </a:r>
          </a:p>
        </p:txBody>
      </p:sp>
      <p:sp>
        <p:nvSpPr>
          <p:cNvPr id="6" name="Textfeld 5"/>
          <p:cNvSpPr txBox="1"/>
          <p:nvPr/>
        </p:nvSpPr>
        <p:spPr>
          <a:xfrm>
            <a:off x="461764" y="5938514"/>
            <a:ext cx="4248472" cy="307777"/>
          </a:xfrm>
          <a:prstGeom prst="rect">
            <a:avLst/>
          </a:prstGeom>
          <a:noFill/>
        </p:spPr>
        <p:txBody>
          <a:bodyPr wrap="square" rtlCol="0">
            <a:spAutoFit/>
          </a:bodyPr>
          <a:lstStyle/>
          <a:p>
            <a:r>
              <a:rPr lang="de-CH" sz="1400" b="1" dirty="0">
                <a:latin typeface="Century Gothic" pitchFamily="34" charset="0"/>
              </a:rPr>
              <a:t>Quelle: Amt für Mittelschule Kanton St.Gallen</a:t>
            </a:r>
          </a:p>
        </p:txBody>
      </p:sp>
    </p:spTree>
    <p:extLst>
      <p:ext uri="{BB962C8B-B14F-4D97-AF65-F5344CB8AC3E}">
        <p14:creationId xmlns:p14="http://schemas.microsoft.com/office/powerpoint/2010/main" val="1844577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Grundsatz und Ausnahmen</a:t>
            </a:r>
            <a:endParaRPr lang="de-CH" dirty="0"/>
          </a:p>
        </p:txBody>
      </p:sp>
      <p:sp>
        <p:nvSpPr>
          <p:cNvPr id="5" name="Inhaltsplatzhalter 2"/>
          <p:cNvSpPr>
            <a:spLocks noGrp="1"/>
          </p:cNvSpPr>
          <p:nvPr>
            <p:ph idx="1"/>
          </p:nvPr>
        </p:nvSpPr>
        <p:spPr>
          <a:xfrm>
            <a:off x="457200" y="2132707"/>
            <a:ext cx="8229600" cy="3528541"/>
          </a:xfrm>
        </p:spPr>
        <p:txBody>
          <a:bodyPr rtlCol="0">
            <a:normAutofit/>
          </a:bodyPr>
          <a:lstStyle/>
          <a:p>
            <a:pPr>
              <a:buNone/>
            </a:pPr>
            <a:r>
              <a:rPr lang="de-CH" b="1" dirty="0"/>
              <a:t>Grundsatz</a:t>
            </a:r>
          </a:p>
          <a:p>
            <a:r>
              <a:rPr lang="de-CH" b="1" dirty="0"/>
              <a:t>Werke mit einmaligem Charakter sind geschützt</a:t>
            </a:r>
          </a:p>
          <a:p>
            <a:pPr>
              <a:buNone/>
            </a:pPr>
            <a:endParaRPr lang="de-CH" b="1" dirty="0"/>
          </a:p>
          <a:p>
            <a:pPr>
              <a:buNone/>
            </a:pPr>
            <a:r>
              <a:rPr lang="de-CH" b="1" dirty="0"/>
              <a:t>Ausnahmen: Verwendung im Eigengebrauch im</a:t>
            </a:r>
          </a:p>
          <a:p>
            <a:r>
              <a:rPr lang="de-CH" b="1" dirty="0"/>
              <a:t>persönlichen Bereich (Freunde, Verwandte)</a:t>
            </a:r>
          </a:p>
          <a:p>
            <a:r>
              <a:rPr lang="de-CH" b="1" dirty="0"/>
              <a:t>Unterricht in der Klasse</a:t>
            </a:r>
          </a:p>
          <a:p>
            <a:pPr>
              <a:buNone/>
            </a:pPr>
            <a:endParaRPr lang="de-CH" b="1" dirty="0"/>
          </a:p>
          <a:p>
            <a:pPr>
              <a:buNone/>
            </a:pPr>
            <a:r>
              <a:rPr lang="de-CH" b="1" dirty="0"/>
              <a:t>(Art. 19 URG)</a:t>
            </a:r>
          </a:p>
        </p:txBody>
      </p:sp>
    </p:spTree>
    <p:extLst>
      <p:ext uri="{BB962C8B-B14F-4D97-AF65-F5344CB8AC3E}">
        <p14:creationId xmlns:p14="http://schemas.microsoft.com/office/powerpoint/2010/main" val="476339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Verwendung zum Eigengebrauch</a:t>
            </a:r>
            <a:endParaRPr lang="de-CH" dirty="0"/>
          </a:p>
        </p:txBody>
      </p:sp>
      <p:sp>
        <p:nvSpPr>
          <p:cNvPr id="5" name="Inhaltsplatzhalter 2"/>
          <p:cNvSpPr>
            <a:spLocks noGrp="1"/>
          </p:cNvSpPr>
          <p:nvPr>
            <p:ph idx="1"/>
          </p:nvPr>
        </p:nvSpPr>
        <p:spPr>
          <a:xfrm>
            <a:off x="457200" y="2060699"/>
            <a:ext cx="8229600" cy="3528541"/>
          </a:xfrm>
        </p:spPr>
        <p:txBody>
          <a:bodyPr rtlCol="0">
            <a:normAutofit/>
          </a:bodyPr>
          <a:lstStyle/>
          <a:p>
            <a:pPr marL="0" indent="17463">
              <a:buNone/>
            </a:pPr>
            <a:r>
              <a:rPr lang="de-CH" b="1" dirty="0"/>
              <a:t>Veröffentlichte Werke dürfen zum Eigengebrauch verwendet werden. </a:t>
            </a:r>
            <a:br>
              <a:rPr lang="de-CH" b="1" dirty="0"/>
            </a:br>
            <a:r>
              <a:rPr lang="de-CH" b="1" dirty="0"/>
              <a:t>Als Eigengebrauch gilt:</a:t>
            </a:r>
          </a:p>
          <a:p>
            <a:pPr>
              <a:buNone/>
            </a:pPr>
            <a:endParaRPr lang="de-CH" b="1" dirty="0"/>
          </a:p>
          <a:p>
            <a:pPr>
              <a:lnSpc>
                <a:spcPct val="150000"/>
              </a:lnSpc>
            </a:pPr>
            <a:r>
              <a:rPr lang="de-CH" b="1" dirty="0"/>
              <a:t>Verwendung im persönlichen Bereich (Verwandte, Freunde)</a:t>
            </a:r>
          </a:p>
          <a:p>
            <a:pPr>
              <a:spcBef>
                <a:spcPts val="2400"/>
              </a:spcBef>
            </a:pPr>
            <a:r>
              <a:rPr lang="de-CH" b="1" dirty="0">
                <a:highlight>
                  <a:srgbClr val="FFFF00"/>
                </a:highlight>
              </a:rPr>
              <a:t>Werkverwendung durch die Lehrperson für den Unterricht in der Klasse</a:t>
            </a:r>
          </a:p>
          <a:p>
            <a:pPr>
              <a:spcBef>
                <a:spcPts val="2400"/>
              </a:spcBef>
            </a:pPr>
            <a:r>
              <a:rPr lang="de-CH" b="1" dirty="0"/>
              <a:t>Vervielfältigung von Werkexemplaren (in Betrieben, öffentlichen Verwaltungen,…) für interne Information oder Dokumentation</a:t>
            </a:r>
          </a:p>
        </p:txBody>
      </p:sp>
    </p:spTree>
    <p:extLst>
      <p:ext uri="{BB962C8B-B14F-4D97-AF65-F5344CB8AC3E}">
        <p14:creationId xmlns:p14="http://schemas.microsoft.com/office/powerpoint/2010/main" val="2093183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nach Werk</a:t>
            </a:r>
            <a:endParaRPr lang="de-CH" dirty="0"/>
          </a:p>
        </p:txBody>
      </p:sp>
      <p:sp>
        <p:nvSpPr>
          <p:cNvPr id="5" name="Inhaltsplatzhalter 2"/>
          <p:cNvSpPr>
            <a:spLocks noGrp="1"/>
          </p:cNvSpPr>
          <p:nvPr>
            <p:ph idx="1"/>
          </p:nvPr>
        </p:nvSpPr>
        <p:spPr>
          <a:xfrm>
            <a:off x="457200" y="2204715"/>
            <a:ext cx="8229600" cy="3528541"/>
          </a:xfrm>
        </p:spPr>
        <p:txBody>
          <a:bodyPr rtlCol="0">
            <a:normAutofit/>
          </a:bodyPr>
          <a:lstStyle/>
          <a:p>
            <a:pPr>
              <a:buNone/>
            </a:pPr>
            <a:r>
              <a:rPr lang="de-CH" b="1" dirty="0"/>
              <a:t>Bücher / Scans</a:t>
            </a:r>
          </a:p>
          <a:p>
            <a:pPr>
              <a:buNone/>
            </a:pPr>
            <a:endParaRPr lang="de-CH" b="1" dirty="0"/>
          </a:p>
          <a:p>
            <a:pPr>
              <a:lnSpc>
                <a:spcPct val="150000"/>
              </a:lnSpc>
            </a:pPr>
            <a:r>
              <a:rPr lang="de-CH" b="1" dirty="0"/>
              <a:t>Original </a:t>
            </a:r>
            <a:r>
              <a:rPr lang="de-CH" b="1" dirty="0">
                <a:sym typeface="Wingdings" pitchFamily="2" charset="2"/>
              </a:rPr>
              <a:t> </a:t>
            </a:r>
            <a:r>
              <a:rPr lang="de-CH" b="1" dirty="0"/>
              <a:t>Einsatz im Unterricht erlaubt</a:t>
            </a:r>
          </a:p>
          <a:p>
            <a:pPr>
              <a:lnSpc>
                <a:spcPct val="150000"/>
              </a:lnSpc>
            </a:pPr>
            <a:r>
              <a:rPr lang="de-CH" b="1" dirty="0"/>
              <a:t>Auszüge bzw. teilweise Kopieren </a:t>
            </a:r>
            <a:r>
              <a:rPr lang="de-CH" b="1" dirty="0">
                <a:sym typeface="Wingdings" pitchFamily="2" charset="2"/>
              </a:rPr>
              <a:t> </a:t>
            </a:r>
            <a:r>
              <a:rPr lang="de-CH" b="1" dirty="0"/>
              <a:t>erlaubt</a:t>
            </a:r>
          </a:p>
          <a:p>
            <a:pPr>
              <a:lnSpc>
                <a:spcPct val="150000"/>
              </a:lnSpc>
            </a:pPr>
            <a:r>
              <a:rPr lang="de-CH" b="1" dirty="0"/>
              <a:t>vollständige Kopie </a:t>
            </a:r>
            <a:r>
              <a:rPr lang="de-CH" b="1" dirty="0">
                <a:sym typeface="Wingdings" pitchFamily="2" charset="2"/>
              </a:rPr>
              <a:t> </a:t>
            </a:r>
            <a:r>
              <a:rPr lang="de-CH" b="1" dirty="0"/>
              <a:t>nicht erlaubt, Einwilligung/Entschädigung notwendig</a:t>
            </a:r>
          </a:p>
        </p:txBody>
      </p:sp>
      <p:sp>
        <p:nvSpPr>
          <p:cNvPr id="6" name="Textfeld 5"/>
          <p:cNvSpPr txBox="1"/>
          <p:nvPr/>
        </p:nvSpPr>
        <p:spPr>
          <a:xfrm>
            <a:off x="457200" y="6092402"/>
            <a:ext cx="4248472" cy="307777"/>
          </a:xfrm>
          <a:prstGeom prst="rect">
            <a:avLst/>
          </a:prstGeom>
          <a:noFill/>
        </p:spPr>
        <p:txBody>
          <a:bodyPr wrap="square" rtlCol="0">
            <a:spAutoFit/>
          </a:bodyPr>
          <a:lstStyle/>
          <a:p>
            <a:r>
              <a:rPr lang="de-CH" sz="1400" b="1" dirty="0">
                <a:latin typeface="Century Gothic" pitchFamily="34" charset="0"/>
              </a:rPr>
              <a:t>Quelle: Amt für Mittelschule Kanton St.Gallen</a:t>
            </a:r>
          </a:p>
        </p:txBody>
      </p:sp>
    </p:spTree>
    <p:extLst>
      <p:ext uri="{BB962C8B-B14F-4D97-AF65-F5344CB8AC3E}">
        <p14:creationId xmlns:p14="http://schemas.microsoft.com/office/powerpoint/2010/main" val="629668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nach Werk</a:t>
            </a:r>
            <a:endParaRPr lang="de-CH" dirty="0"/>
          </a:p>
        </p:txBody>
      </p:sp>
      <p:sp>
        <p:nvSpPr>
          <p:cNvPr id="5" name="Inhaltsplatzhalter 2"/>
          <p:cNvSpPr>
            <a:spLocks noGrp="1"/>
          </p:cNvSpPr>
          <p:nvPr>
            <p:ph idx="1"/>
          </p:nvPr>
        </p:nvSpPr>
        <p:spPr>
          <a:xfrm>
            <a:off x="457200" y="2060699"/>
            <a:ext cx="8229600" cy="3528541"/>
          </a:xfrm>
          <a:noFill/>
        </p:spPr>
        <p:txBody>
          <a:bodyPr rtlCol="0">
            <a:normAutofit/>
          </a:bodyPr>
          <a:lstStyle/>
          <a:p>
            <a:pPr>
              <a:buNone/>
            </a:pPr>
            <a:r>
              <a:rPr lang="de-CH" b="1" dirty="0"/>
              <a:t>CD/DVD</a:t>
            </a:r>
          </a:p>
          <a:p>
            <a:pPr>
              <a:buNone/>
            </a:pPr>
            <a:endParaRPr lang="de-CH" b="1" dirty="0"/>
          </a:p>
          <a:p>
            <a:pPr>
              <a:lnSpc>
                <a:spcPct val="150000"/>
              </a:lnSpc>
            </a:pPr>
            <a:r>
              <a:rPr lang="de-CH" b="1" dirty="0"/>
              <a:t>Original </a:t>
            </a:r>
            <a:r>
              <a:rPr lang="de-CH" b="1" dirty="0">
                <a:sym typeface="Wingdings" pitchFamily="2" charset="2"/>
              </a:rPr>
              <a:t> </a:t>
            </a:r>
            <a:r>
              <a:rPr lang="de-CH" b="1" dirty="0"/>
              <a:t>Einsatz im Unterricht erlaubt</a:t>
            </a:r>
          </a:p>
          <a:p>
            <a:pPr>
              <a:lnSpc>
                <a:spcPct val="150000"/>
              </a:lnSpc>
            </a:pPr>
            <a:r>
              <a:rPr lang="de-CH" b="1" dirty="0"/>
              <a:t>Auszüge bzw. teilweise Kopieren </a:t>
            </a:r>
            <a:r>
              <a:rPr lang="de-CH" b="1" dirty="0">
                <a:sym typeface="Wingdings" pitchFamily="2" charset="2"/>
              </a:rPr>
              <a:t> </a:t>
            </a:r>
            <a:r>
              <a:rPr lang="de-CH" b="1" dirty="0"/>
              <a:t>erlaubt</a:t>
            </a:r>
          </a:p>
          <a:p>
            <a:pPr>
              <a:lnSpc>
                <a:spcPct val="150000"/>
              </a:lnSpc>
            </a:pPr>
            <a:r>
              <a:rPr lang="de-CH" b="1" dirty="0"/>
              <a:t>vollständige Kopie </a:t>
            </a:r>
            <a:r>
              <a:rPr lang="de-CH" b="1" dirty="0">
                <a:sym typeface="Wingdings" pitchFamily="2" charset="2"/>
              </a:rPr>
              <a:t> </a:t>
            </a:r>
            <a:r>
              <a:rPr lang="de-CH" b="1" dirty="0"/>
              <a:t>nicht erlaubt, Einwilligung/Entschädigung notwendig</a:t>
            </a:r>
          </a:p>
        </p:txBody>
      </p:sp>
      <p:sp>
        <p:nvSpPr>
          <p:cNvPr id="6" name="Textfeld 5"/>
          <p:cNvSpPr txBox="1"/>
          <p:nvPr/>
        </p:nvSpPr>
        <p:spPr>
          <a:xfrm>
            <a:off x="457200" y="6093296"/>
            <a:ext cx="4248472" cy="307777"/>
          </a:xfrm>
          <a:prstGeom prst="rect">
            <a:avLst/>
          </a:prstGeom>
          <a:noFill/>
        </p:spPr>
        <p:txBody>
          <a:bodyPr wrap="square" rtlCol="0">
            <a:spAutoFit/>
          </a:bodyPr>
          <a:lstStyle/>
          <a:p>
            <a:r>
              <a:rPr lang="de-CH" sz="1400" b="1" dirty="0">
                <a:latin typeface="Century Gothic" pitchFamily="34" charset="0"/>
              </a:rPr>
              <a:t>Quelle: Amt für Mittelschule Kanton St.Gallen</a:t>
            </a:r>
          </a:p>
        </p:txBody>
      </p:sp>
    </p:spTree>
    <p:extLst>
      <p:ext uri="{BB962C8B-B14F-4D97-AF65-F5344CB8AC3E}">
        <p14:creationId xmlns:p14="http://schemas.microsoft.com/office/powerpoint/2010/main" val="677284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nach Werk</a:t>
            </a:r>
            <a:endParaRPr lang="de-CH" dirty="0"/>
          </a:p>
        </p:txBody>
      </p:sp>
      <p:sp>
        <p:nvSpPr>
          <p:cNvPr id="9" name="Inhaltsplatzhalter 2"/>
          <p:cNvSpPr>
            <a:spLocks noGrp="1"/>
          </p:cNvSpPr>
          <p:nvPr>
            <p:ph idx="1"/>
          </p:nvPr>
        </p:nvSpPr>
        <p:spPr>
          <a:xfrm>
            <a:off x="457200" y="2204715"/>
            <a:ext cx="8229600" cy="3528541"/>
          </a:xfrm>
        </p:spPr>
        <p:txBody>
          <a:bodyPr rtlCol="0">
            <a:normAutofit/>
          </a:bodyPr>
          <a:lstStyle/>
          <a:p>
            <a:pPr>
              <a:buNone/>
            </a:pPr>
            <a:r>
              <a:rPr lang="de-CH" b="1" dirty="0"/>
              <a:t>Radio-oder TV-Sendung (Aufzeichnung)</a:t>
            </a:r>
          </a:p>
          <a:p>
            <a:r>
              <a:rPr lang="de-CH" b="1" dirty="0"/>
              <a:t>Verwendung uneingeschränkt erlaubt</a:t>
            </a:r>
          </a:p>
          <a:p>
            <a:endParaRPr lang="de-CH" dirty="0"/>
          </a:p>
          <a:p>
            <a:pPr>
              <a:buNone/>
            </a:pPr>
            <a:r>
              <a:rPr lang="de-CH" b="1" dirty="0"/>
              <a:t>Auf- oder Vorführung  öffentlich:</a:t>
            </a:r>
          </a:p>
          <a:p>
            <a:pPr>
              <a:buNone/>
            </a:pPr>
            <a:r>
              <a:rPr lang="de-CH" b="1" dirty="0"/>
              <a:t>nicht erlaubt </a:t>
            </a:r>
            <a:r>
              <a:rPr lang="de-CH" b="1" dirty="0">
                <a:sym typeface="Wingdings" pitchFamily="2" charset="2"/>
              </a:rPr>
              <a:t> </a:t>
            </a:r>
            <a:r>
              <a:rPr lang="de-CH" b="1" dirty="0"/>
              <a:t>Einwilligung/Entschädigung notwendig</a:t>
            </a:r>
          </a:p>
          <a:p>
            <a:pPr>
              <a:buNone/>
            </a:pPr>
            <a:endParaRPr lang="de-CH" dirty="0"/>
          </a:p>
          <a:p>
            <a:pPr>
              <a:buNone/>
            </a:pPr>
            <a:r>
              <a:rPr lang="de-CH" b="1" dirty="0"/>
              <a:t>Theatralische Werke</a:t>
            </a:r>
          </a:p>
          <a:p>
            <a:r>
              <a:rPr lang="de-CH" b="1" dirty="0"/>
              <a:t>Theater, Oper, Musical, Operette, CD, DVD </a:t>
            </a:r>
          </a:p>
          <a:p>
            <a:pPr>
              <a:buNone/>
            </a:pPr>
            <a:r>
              <a:rPr lang="de-CH" b="1" dirty="0"/>
              <a:t>	</a:t>
            </a:r>
            <a:r>
              <a:rPr lang="de-CH" b="1" dirty="0">
                <a:sym typeface="Wingdings"/>
              </a:rPr>
              <a:t></a:t>
            </a:r>
            <a:r>
              <a:rPr lang="de-CH" b="1" dirty="0">
                <a:sym typeface="Wingdings" pitchFamily="2" charset="2"/>
              </a:rPr>
              <a:t> </a:t>
            </a:r>
            <a:r>
              <a:rPr lang="de-CH" b="1" dirty="0"/>
              <a:t>nicht erlaubt: Einwilligung / Entschädigung notwendig</a:t>
            </a:r>
          </a:p>
          <a:p>
            <a:pPr>
              <a:buNone/>
            </a:pPr>
            <a:endParaRPr lang="de-CH" sz="1400" dirty="0"/>
          </a:p>
        </p:txBody>
      </p:sp>
      <p:sp>
        <p:nvSpPr>
          <p:cNvPr id="10" name="Textfeld 9"/>
          <p:cNvSpPr txBox="1"/>
          <p:nvPr/>
        </p:nvSpPr>
        <p:spPr>
          <a:xfrm>
            <a:off x="457200" y="6092402"/>
            <a:ext cx="4248472" cy="307777"/>
          </a:xfrm>
          <a:prstGeom prst="rect">
            <a:avLst/>
          </a:prstGeom>
          <a:noFill/>
        </p:spPr>
        <p:txBody>
          <a:bodyPr wrap="square" rtlCol="0">
            <a:spAutoFit/>
          </a:bodyPr>
          <a:lstStyle/>
          <a:p>
            <a:r>
              <a:rPr lang="de-CH" sz="1400" b="1" dirty="0">
                <a:latin typeface="Century Gothic" pitchFamily="34" charset="0"/>
              </a:rPr>
              <a:t>Quelle: Amt für Mittelschule Kanton St.Gallen</a:t>
            </a:r>
          </a:p>
        </p:txBody>
      </p:sp>
    </p:spTree>
    <p:extLst>
      <p:ext uri="{BB962C8B-B14F-4D97-AF65-F5344CB8AC3E}">
        <p14:creationId xmlns:p14="http://schemas.microsoft.com/office/powerpoint/2010/main" val="203924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67544" y="548680"/>
            <a:ext cx="8208912" cy="1154832"/>
          </a:xfrm>
        </p:spPr>
        <p:txBody>
          <a:bodyPr/>
          <a:lstStyle/>
          <a:p>
            <a:r>
              <a:rPr lang="de-CH" b="1" dirty="0"/>
              <a:t> </a:t>
            </a:r>
            <a:r>
              <a:rPr lang="de-CH" sz="2600" b="1" dirty="0"/>
              <a:t>Der aktuelle Fall «Wir bangten, ob er es schafft»</a:t>
            </a:r>
            <a:endParaRPr lang="de-CH" sz="2600" dirty="0"/>
          </a:p>
        </p:txBody>
      </p:sp>
      <p:sp>
        <p:nvSpPr>
          <p:cNvPr id="26628" name="Rectangle 4"/>
          <p:cNvSpPr>
            <a:spLocks noGrp="1" noChangeArrowheads="1"/>
          </p:cNvSpPr>
          <p:nvPr>
            <p:ph type="body" idx="1"/>
          </p:nvPr>
        </p:nvSpPr>
        <p:spPr>
          <a:xfrm>
            <a:off x="467544" y="1916832"/>
            <a:ext cx="8208912" cy="4680520"/>
          </a:xfrm>
        </p:spPr>
        <p:txBody>
          <a:bodyPr>
            <a:normAutofit/>
          </a:bodyPr>
          <a:lstStyle/>
          <a:p>
            <a:pPr marL="0" indent="0">
              <a:buNone/>
            </a:pPr>
            <a:endParaRPr lang="de-CH" b="1" dirty="0"/>
          </a:p>
          <a:p>
            <a:pPr marL="0" indent="0">
              <a:buNone/>
            </a:pPr>
            <a:r>
              <a:rPr lang="de-CH" b="1" dirty="0"/>
              <a:t>Bei einem Badeunfall wäre ein chinesischer Gastschüler an der Kantonsschule Kreuzlingen beinahe ertrunken. Das beherzte Eingreifen von Lehrerin Eva Büchi rettete dem Jugendlichen wohl das Leben. </a:t>
            </a:r>
          </a:p>
          <a:p>
            <a:pPr marL="0" indent="0">
              <a:buNone/>
            </a:pPr>
            <a:endParaRPr lang="de-CH" sz="1200" dirty="0"/>
          </a:p>
          <a:p>
            <a:pPr marL="0" indent="0">
              <a:buNone/>
            </a:pPr>
            <a:r>
              <a:rPr lang="de-CH" sz="1400" b="1" dirty="0"/>
              <a:t>(Tagblatt 5. August 2017)</a:t>
            </a:r>
          </a:p>
        </p:txBody>
      </p:sp>
    </p:spTree>
    <p:extLst>
      <p:ext uri="{BB962C8B-B14F-4D97-AF65-F5344CB8AC3E}">
        <p14:creationId xmlns:p14="http://schemas.microsoft.com/office/powerpoint/2010/main" val="3271448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48680"/>
            <a:ext cx="8229600" cy="1008112"/>
          </a:xfrm>
        </p:spPr>
        <p:txBody>
          <a:bodyPr/>
          <a:lstStyle/>
          <a:p>
            <a:r>
              <a:rPr lang="de-CH" b="1" dirty="0"/>
              <a:t>Ghostwriter</a:t>
            </a:r>
          </a:p>
        </p:txBody>
      </p:sp>
      <p:sp>
        <p:nvSpPr>
          <p:cNvPr id="6" name="Rechteck 5"/>
          <p:cNvSpPr/>
          <p:nvPr/>
        </p:nvSpPr>
        <p:spPr>
          <a:xfrm>
            <a:off x="503548" y="1772816"/>
            <a:ext cx="8136904" cy="482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dirty="0">
              <a:solidFill>
                <a:prstClr val="black"/>
              </a:solidFill>
              <a:latin typeface="Century Gothic" pitchFamily="34" charset="0"/>
            </a:endParaRPr>
          </a:p>
          <a:p>
            <a:pPr>
              <a:buClr>
                <a:srgbClr val="006699"/>
              </a:buClr>
            </a:pPr>
            <a:endParaRPr lang="de-CH" sz="1900" b="1" dirty="0">
              <a:solidFill>
                <a:prstClr val="black"/>
              </a:solidFill>
              <a:latin typeface="Century Gothic" pitchFamily="34" charset="0"/>
            </a:endParaRPr>
          </a:p>
          <a:p>
            <a:pPr>
              <a:buClr>
                <a:srgbClr val="006699"/>
              </a:buClr>
            </a:pPr>
            <a:endParaRPr lang="de-CH" sz="1900" b="1" dirty="0">
              <a:solidFill>
                <a:prstClr val="black"/>
              </a:solidFill>
              <a:latin typeface="Century Gothic" pitchFamily="34" charset="0"/>
            </a:endParaRPr>
          </a:p>
          <a:p>
            <a:pPr>
              <a:buClr>
                <a:srgbClr val="006699"/>
              </a:buClr>
            </a:pPr>
            <a:endParaRPr lang="de-CH" sz="1900" b="1" dirty="0">
              <a:solidFill>
                <a:prstClr val="black"/>
              </a:solidFill>
              <a:latin typeface="Century Gothic" pitchFamily="34" charset="0"/>
            </a:endParaRPr>
          </a:p>
        </p:txBody>
      </p:sp>
      <p:pic>
        <p:nvPicPr>
          <p:cNvPr id="7" name="Picture 4" descr="http://www.professionellschreiben.de/webdocs/photos/Ghostwrit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300" y="1844825"/>
            <a:ext cx="4683400" cy="453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77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852936"/>
            <a:ext cx="8229600" cy="3168352"/>
          </a:xfrm>
        </p:spPr>
        <p:txBody>
          <a:bodyPr>
            <a:normAutofit/>
          </a:bodyPr>
          <a:lstStyle/>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p:txBody>
      </p:sp>
      <p:pic>
        <p:nvPicPr>
          <p:cNvPr id="4" name="Grafik 3" descr="zu guttenber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9880" y="980728"/>
            <a:ext cx="3884240" cy="5256584"/>
          </a:xfrm>
          <a:prstGeom prst="rect">
            <a:avLst/>
          </a:prstGeom>
          <a:noFill/>
          <a:ln>
            <a:noFill/>
          </a:ln>
        </p:spPr>
      </p:pic>
    </p:spTree>
    <p:extLst>
      <p:ext uri="{BB962C8B-B14F-4D97-AF65-F5344CB8AC3E}">
        <p14:creationId xmlns:p14="http://schemas.microsoft.com/office/powerpoint/2010/main" val="3584654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Unterlassung der Quellenangaben Art. 68 URG</a:t>
            </a:r>
          </a:p>
        </p:txBody>
      </p:sp>
      <p:sp>
        <p:nvSpPr>
          <p:cNvPr id="3" name="Inhaltsplatzhalter 2"/>
          <p:cNvSpPr>
            <a:spLocks noGrp="1"/>
          </p:cNvSpPr>
          <p:nvPr>
            <p:ph idx="1"/>
          </p:nvPr>
        </p:nvSpPr>
        <p:spPr>
          <a:xfrm>
            <a:off x="457200" y="2564904"/>
            <a:ext cx="8229600" cy="3168352"/>
          </a:xfrm>
        </p:spPr>
        <p:txBody>
          <a:bodyPr>
            <a:normAutofit/>
          </a:bodyPr>
          <a:lstStyle/>
          <a:p>
            <a:pPr marL="0" indent="0">
              <a:buNone/>
            </a:pPr>
            <a:r>
              <a:rPr lang="de-CH" b="1" dirty="0"/>
              <a:t>Wer es vorsätzlich unterlässt, in den gesetzlich vorgesehenen Fällen (Art. 25 und 28 URG) die benützte Quelle und, falls er in ihr genannt ist, den Urheber anzugeben, wird auf Antrag der in ihren Rechten verletzten Person mit Busse bestraft.</a:t>
            </a:r>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p:txBody>
      </p:sp>
    </p:spTree>
    <p:extLst>
      <p:ext uri="{BB962C8B-B14F-4D97-AF65-F5344CB8AC3E}">
        <p14:creationId xmlns:p14="http://schemas.microsoft.com/office/powerpoint/2010/main" val="2008734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Urheberrechtsverletzung Art. 67 URG</a:t>
            </a:r>
          </a:p>
        </p:txBody>
      </p:sp>
      <p:sp>
        <p:nvSpPr>
          <p:cNvPr id="3" name="Inhaltsplatzhalter 2"/>
          <p:cNvSpPr>
            <a:spLocks noGrp="1"/>
          </p:cNvSpPr>
          <p:nvPr>
            <p:ph idx="1"/>
          </p:nvPr>
        </p:nvSpPr>
        <p:spPr>
          <a:xfrm>
            <a:off x="457200" y="1916832"/>
            <a:ext cx="8229600" cy="3816424"/>
          </a:xfrm>
        </p:spPr>
        <p:txBody>
          <a:bodyPr>
            <a:normAutofit/>
          </a:bodyPr>
          <a:lstStyle/>
          <a:p>
            <a:pPr marL="0" indent="0">
              <a:buNone/>
            </a:pPr>
            <a:endParaRPr lang="de-CH" dirty="0"/>
          </a:p>
          <a:p>
            <a:r>
              <a:rPr lang="de-CH" b="1" baseline="30000" dirty="0"/>
              <a:t>1</a:t>
            </a:r>
            <a:r>
              <a:rPr lang="de-CH" b="1" dirty="0"/>
              <a:t> Auf Antrag der in ihren Rechten verletzten Person wird mit Freiheitsstrafe bis zu einem Jahr oder Geldstrafe bestraft… (Vorsatzdelikt)</a:t>
            </a:r>
          </a:p>
          <a:p>
            <a:pPr>
              <a:buNone/>
            </a:pPr>
            <a:endParaRPr lang="de-CH" b="1" dirty="0"/>
          </a:p>
          <a:p>
            <a:pPr>
              <a:buNone/>
            </a:pPr>
            <a:endParaRPr lang="de-CH" b="1" dirty="0"/>
          </a:p>
          <a:p>
            <a:r>
              <a:rPr lang="de-CH" b="1" baseline="30000" dirty="0"/>
              <a:t>2</a:t>
            </a:r>
            <a:r>
              <a:rPr lang="de-CH" b="1" dirty="0"/>
              <a:t> Wer eine Tat nach Absatz 1 gewerbsmässig begangen hat, wird von Amtes wegen verfolgt. Die Strafe ist Freiheitsstrafe bis zu fünf Jahren oder Geldstrafe. Mit der Freiheitsstrafe ist eine Geldstrafe zu verbinden.</a:t>
            </a:r>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a:p>
            <a:pPr marL="0" indent="0">
              <a:buNone/>
            </a:pPr>
            <a:endParaRPr lang="de-CH" dirty="0"/>
          </a:p>
        </p:txBody>
      </p:sp>
    </p:spTree>
    <p:extLst>
      <p:ext uri="{BB962C8B-B14F-4D97-AF65-F5344CB8AC3E}">
        <p14:creationId xmlns:p14="http://schemas.microsoft.com/office/powerpoint/2010/main" val="4238271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Urheberrechtsverletzung Art. 67 URG</a:t>
            </a:r>
            <a:endParaRPr lang="de-CH" dirty="0"/>
          </a:p>
        </p:txBody>
      </p:sp>
      <p:sp>
        <p:nvSpPr>
          <p:cNvPr id="3" name="Inhaltsplatzhalter 2"/>
          <p:cNvSpPr>
            <a:spLocks noGrp="1"/>
          </p:cNvSpPr>
          <p:nvPr>
            <p:ph idx="1"/>
          </p:nvPr>
        </p:nvSpPr>
        <p:spPr>
          <a:xfrm>
            <a:off x="590872" y="2708920"/>
            <a:ext cx="8229600" cy="3168352"/>
          </a:xfrm>
        </p:spPr>
        <p:txBody>
          <a:bodyPr/>
          <a:lstStyle/>
          <a:p>
            <a:pPr>
              <a:lnSpc>
                <a:spcPct val="150000"/>
              </a:lnSpc>
            </a:pPr>
            <a:r>
              <a:rPr lang="de-CH" b="1" dirty="0"/>
              <a:t>Klage auf entgangenen Gewinn (Nachzahlung der Entschädigung)</a:t>
            </a:r>
          </a:p>
          <a:p>
            <a:pPr>
              <a:lnSpc>
                <a:spcPct val="150000"/>
              </a:lnSpc>
            </a:pPr>
            <a:r>
              <a:rPr lang="de-CH" b="1" dirty="0"/>
              <a:t>Klage auf Schadenersatz</a:t>
            </a:r>
          </a:p>
          <a:p>
            <a:pPr>
              <a:lnSpc>
                <a:spcPct val="150000"/>
              </a:lnSpc>
            </a:pPr>
            <a:r>
              <a:rPr lang="de-CH" b="1" dirty="0"/>
              <a:t>Klage auf Genugtuung</a:t>
            </a:r>
          </a:p>
          <a:p>
            <a:pPr>
              <a:lnSpc>
                <a:spcPct val="150000"/>
              </a:lnSpc>
            </a:pPr>
            <a:r>
              <a:rPr lang="de-CH" b="1" dirty="0"/>
              <a:t>Einziehung bzw. Vernichtung der Kopien</a:t>
            </a:r>
          </a:p>
          <a:p>
            <a:pPr>
              <a:lnSpc>
                <a:spcPct val="150000"/>
              </a:lnSpc>
            </a:pPr>
            <a:r>
              <a:rPr lang="de-CH" b="1" dirty="0"/>
              <a:t>Verbot einer Aufführung</a:t>
            </a:r>
          </a:p>
          <a:p>
            <a:pPr>
              <a:lnSpc>
                <a:spcPct val="150000"/>
              </a:lnSpc>
            </a:pPr>
            <a:r>
              <a:rPr lang="de-CH" b="1" dirty="0"/>
              <a:t>strafrechtliche Anzeige (Verurteilung zu Haft oder Busse)</a:t>
            </a:r>
          </a:p>
        </p:txBody>
      </p:sp>
    </p:spTree>
    <p:extLst>
      <p:ext uri="{BB962C8B-B14F-4D97-AF65-F5344CB8AC3E}">
        <p14:creationId xmlns:p14="http://schemas.microsoft.com/office/powerpoint/2010/main" val="2190112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a:t>Frage aus der Praxis</a:t>
            </a:r>
          </a:p>
        </p:txBody>
      </p:sp>
      <p:sp>
        <p:nvSpPr>
          <p:cNvPr id="3" name="Inhaltsplatzhalter 2"/>
          <p:cNvSpPr>
            <a:spLocks noGrp="1"/>
          </p:cNvSpPr>
          <p:nvPr>
            <p:ph idx="1"/>
          </p:nvPr>
        </p:nvSpPr>
        <p:spPr>
          <a:xfrm>
            <a:off x="457200" y="1700808"/>
            <a:ext cx="8229600" cy="4968552"/>
          </a:xfrm>
        </p:spPr>
        <p:txBody>
          <a:bodyPr>
            <a:normAutofit/>
          </a:bodyPr>
          <a:lstStyle/>
          <a:p>
            <a:pPr>
              <a:lnSpc>
                <a:spcPct val="120000"/>
              </a:lnSpc>
            </a:pPr>
            <a:endParaRPr lang="de-CH" dirty="0"/>
          </a:p>
          <a:p>
            <a:pPr marL="0" indent="0">
              <a:lnSpc>
                <a:spcPct val="120000"/>
              </a:lnSpc>
              <a:buNone/>
            </a:pPr>
            <a:r>
              <a:rPr lang="de-CH" b="1" dirty="0"/>
              <a:t>Verletzung von Urheberrechten:</a:t>
            </a:r>
            <a:r>
              <a:rPr lang="de-CH" dirty="0"/>
              <a:t> </a:t>
            </a:r>
          </a:p>
          <a:p>
            <a:pPr marL="0" indent="0">
              <a:lnSpc>
                <a:spcPct val="120000"/>
              </a:lnSpc>
              <a:buNone/>
            </a:pPr>
            <a:r>
              <a:rPr lang="de-CH" b="1" dirty="0"/>
              <a:t>An einer Präsentation vor Eltern verwende ich Fotos aus dem Internet ohne Quellenangabe.</a:t>
            </a:r>
          </a:p>
          <a:p>
            <a:pPr marL="0" indent="0">
              <a:lnSpc>
                <a:spcPct val="120000"/>
              </a:lnSpc>
              <a:buNone/>
            </a:pPr>
            <a:endParaRPr lang="de-CH" b="1" dirty="0"/>
          </a:p>
          <a:p>
            <a:pPr marL="0" indent="0">
              <a:lnSpc>
                <a:spcPct val="120000"/>
              </a:lnSpc>
              <a:buNone/>
            </a:pPr>
            <a:r>
              <a:rPr lang="de-CH" b="1" dirty="0"/>
              <a:t>Was könnte geschehen? </a:t>
            </a:r>
          </a:p>
        </p:txBody>
      </p:sp>
    </p:spTree>
    <p:extLst>
      <p:ext uri="{BB962C8B-B14F-4D97-AF65-F5344CB8AC3E}">
        <p14:creationId xmlns:p14="http://schemas.microsoft.com/office/powerpoint/2010/main" val="3969583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a:t>Frage aus der Praxis</a:t>
            </a:r>
          </a:p>
        </p:txBody>
      </p:sp>
      <p:sp>
        <p:nvSpPr>
          <p:cNvPr id="3" name="Inhaltsplatzhalter 2"/>
          <p:cNvSpPr>
            <a:spLocks noGrp="1"/>
          </p:cNvSpPr>
          <p:nvPr>
            <p:ph idx="1"/>
          </p:nvPr>
        </p:nvSpPr>
        <p:spPr>
          <a:xfrm>
            <a:off x="457200" y="1700808"/>
            <a:ext cx="8229600" cy="4968552"/>
          </a:xfrm>
        </p:spPr>
        <p:txBody>
          <a:bodyPr>
            <a:normAutofit/>
          </a:bodyPr>
          <a:lstStyle/>
          <a:p>
            <a:pPr>
              <a:lnSpc>
                <a:spcPct val="120000"/>
              </a:lnSpc>
            </a:pPr>
            <a:endParaRPr lang="de-CH" dirty="0"/>
          </a:p>
          <a:p>
            <a:pPr marL="0" indent="0">
              <a:lnSpc>
                <a:spcPct val="120000"/>
              </a:lnSpc>
              <a:buNone/>
            </a:pPr>
            <a:r>
              <a:rPr lang="de-CH" b="1" dirty="0"/>
              <a:t>Verletzung von Urheberrechten:</a:t>
            </a:r>
            <a:r>
              <a:rPr lang="de-CH" dirty="0"/>
              <a:t> </a:t>
            </a:r>
          </a:p>
          <a:p>
            <a:pPr marL="0" indent="0">
              <a:lnSpc>
                <a:spcPct val="120000"/>
              </a:lnSpc>
              <a:buNone/>
            </a:pPr>
            <a:r>
              <a:rPr lang="de-CH" b="1" dirty="0"/>
              <a:t>Ein Foto wird im Unterricht heruntergeladen, was eine rechtliche Auseinandersetzung mit dem Urheber zur Folge haben kann. Rechtsanwälte aus Deutschland (Jan Denecke, von </a:t>
            </a:r>
            <a:r>
              <a:rPr lang="de-CH" b="1" dirty="0" err="1"/>
              <a:t>Haxthausen</a:t>
            </a:r>
            <a:r>
              <a:rPr lang="de-CH" b="1" dirty="0"/>
              <a:t> aus Berlin) melden sich und fordern bis zu EUR 1‘400.--. </a:t>
            </a:r>
          </a:p>
          <a:p>
            <a:pPr marL="0" indent="0">
              <a:lnSpc>
                <a:spcPct val="120000"/>
              </a:lnSpc>
              <a:buNone/>
            </a:pPr>
            <a:endParaRPr lang="de-CH" b="1" dirty="0"/>
          </a:p>
          <a:p>
            <a:pPr marL="0" indent="0">
              <a:lnSpc>
                <a:spcPct val="120000"/>
              </a:lnSpc>
              <a:buNone/>
            </a:pPr>
            <a:r>
              <a:rPr lang="de-CH" b="1" dirty="0"/>
              <a:t>Frage: Müssen wir bezahlen oder streben wir einen Vergleich an? Wie sieht die rechtliche Situation aus, wenn es sich um eine minderjährige Schülerin handelt und die Anklage aus dem Ausland kommt?</a:t>
            </a:r>
          </a:p>
        </p:txBody>
      </p:sp>
    </p:spTree>
    <p:extLst>
      <p:ext uri="{BB962C8B-B14F-4D97-AF65-F5344CB8AC3E}">
        <p14:creationId xmlns:p14="http://schemas.microsoft.com/office/powerpoint/2010/main" val="569579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Open Educational </a:t>
            </a:r>
            <a:r>
              <a:rPr lang="de-CH" b="1" dirty="0" err="1"/>
              <a:t>Ressources</a:t>
            </a:r>
            <a:r>
              <a:rPr lang="de-CH" b="1" dirty="0"/>
              <a:t> (OER)</a:t>
            </a:r>
            <a:endParaRPr lang="de-CH" sz="3200" dirty="0"/>
          </a:p>
        </p:txBody>
      </p:sp>
      <p:sp>
        <p:nvSpPr>
          <p:cNvPr id="3" name="Textfeld 2">
            <a:extLst>
              <a:ext uri="{FF2B5EF4-FFF2-40B4-BE49-F238E27FC236}">
                <a16:creationId xmlns:a16="http://schemas.microsoft.com/office/drawing/2014/main" id="{EC14B1ED-2C6B-40F0-A581-A05B127A4B26}"/>
              </a:ext>
            </a:extLst>
          </p:cNvPr>
          <p:cNvSpPr txBox="1"/>
          <p:nvPr/>
        </p:nvSpPr>
        <p:spPr>
          <a:xfrm>
            <a:off x="457200" y="6276461"/>
            <a:ext cx="6408712" cy="307777"/>
          </a:xfrm>
          <a:prstGeom prst="rect">
            <a:avLst/>
          </a:prstGeom>
          <a:noFill/>
        </p:spPr>
        <p:txBody>
          <a:bodyPr wrap="square" rtlCol="0">
            <a:spAutoFit/>
          </a:bodyPr>
          <a:lstStyle/>
          <a:p>
            <a:r>
              <a:rPr lang="de-CH" sz="1400" b="1" dirty="0">
                <a:latin typeface="Century Gothic" panose="020B0502020202020204" pitchFamily="34" charset="0"/>
              </a:rPr>
              <a:t>Quelle: www.unesco.org</a:t>
            </a:r>
          </a:p>
        </p:txBody>
      </p:sp>
      <p:pic>
        <p:nvPicPr>
          <p:cNvPr id="5" name="Grafik 4" descr="Bildergebnis">
            <a:extLst>
              <a:ext uri="{FF2B5EF4-FFF2-40B4-BE49-F238E27FC236}">
                <a16:creationId xmlns:a16="http://schemas.microsoft.com/office/drawing/2014/main" id="{A6B5B6B8-6204-4A16-88CF-7A4A215E1D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3548" y="1883973"/>
            <a:ext cx="8136904" cy="4392488"/>
          </a:xfrm>
          <a:prstGeom prst="rect">
            <a:avLst/>
          </a:prstGeom>
          <a:noFill/>
          <a:ln>
            <a:noFill/>
          </a:ln>
        </p:spPr>
      </p:pic>
    </p:spTree>
    <p:extLst>
      <p:ext uri="{BB962C8B-B14F-4D97-AF65-F5344CB8AC3E}">
        <p14:creationId xmlns:p14="http://schemas.microsoft.com/office/powerpoint/2010/main" val="20324915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a:t>OER haben offene Lizenzen (CC-BY-SA)</a:t>
            </a:r>
          </a:p>
        </p:txBody>
      </p:sp>
      <p:sp>
        <p:nvSpPr>
          <p:cNvPr id="3" name="Inhaltsplatzhalter 2"/>
          <p:cNvSpPr>
            <a:spLocks noGrp="1"/>
          </p:cNvSpPr>
          <p:nvPr>
            <p:ph idx="1"/>
          </p:nvPr>
        </p:nvSpPr>
        <p:spPr>
          <a:xfrm>
            <a:off x="457200" y="1700808"/>
            <a:ext cx="8229600" cy="4968552"/>
          </a:xfrm>
        </p:spPr>
        <p:txBody>
          <a:bodyPr>
            <a:normAutofit/>
          </a:bodyPr>
          <a:lstStyle/>
          <a:p>
            <a:pPr marL="0" indent="0">
              <a:lnSpc>
                <a:spcPct val="120000"/>
              </a:lnSpc>
              <a:buNone/>
            </a:pPr>
            <a:r>
              <a:rPr lang="de-CH" b="1" dirty="0"/>
              <a:t>Erlaubt ist:</a:t>
            </a:r>
          </a:p>
          <a:p>
            <a:pPr>
              <a:lnSpc>
                <a:spcPct val="120000"/>
              </a:lnSpc>
              <a:buFontTx/>
              <a:buChar char="-"/>
            </a:pPr>
            <a:r>
              <a:rPr lang="de-CH" b="1" dirty="0"/>
              <a:t>verwenden, d.h. teilen, vervielfältigen, </a:t>
            </a:r>
          </a:p>
          <a:p>
            <a:pPr>
              <a:lnSpc>
                <a:spcPct val="120000"/>
              </a:lnSpc>
              <a:buFontTx/>
              <a:buChar char="-"/>
            </a:pPr>
            <a:r>
              <a:rPr lang="de-CH" b="1" dirty="0"/>
              <a:t>bearbeiten</a:t>
            </a:r>
          </a:p>
          <a:p>
            <a:pPr>
              <a:lnSpc>
                <a:spcPct val="120000"/>
              </a:lnSpc>
              <a:buFontTx/>
              <a:buChar char="-"/>
            </a:pPr>
            <a:endParaRPr lang="de-CH" b="1" dirty="0"/>
          </a:p>
          <a:p>
            <a:pPr marL="0" indent="0">
              <a:lnSpc>
                <a:spcPct val="120000"/>
              </a:lnSpc>
              <a:buNone/>
            </a:pPr>
            <a:r>
              <a:rPr lang="de-CH" b="1" dirty="0"/>
              <a:t>Verlangt wird:</a:t>
            </a:r>
          </a:p>
          <a:p>
            <a:pPr>
              <a:lnSpc>
                <a:spcPct val="120000"/>
              </a:lnSpc>
              <a:buFontTx/>
              <a:buChar char="-"/>
            </a:pPr>
            <a:r>
              <a:rPr lang="de-CH" b="1" dirty="0"/>
              <a:t>Verweis auf bestehende Lizenz mittels Link</a:t>
            </a:r>
          </a:p>
          <a:p>
            <a:pPr>
              <a:lnSpc>
                <a:spcPct val="120000"/>
              </a:lnSpc>
              <a:buFontTx/>
              <a:buChar char="-"/>
            </a:pPr>
            <a:r>
              <a:rPr lang="de-CH" b="1" dirty="0"/>
              <a:t>Korrekte Quellenangaben und Angaben zu Rechten und Urheber</a:t>
            </a:r>
          </a:p>
          <a:p>
            <a:pPr>
              <a:lnSpc>
                <a:spcPct val="120000"/>
              </a:lnSpc>
              <a:buFontTx/>
              <a:buChar char="-"/>
            </a:pPr>
            <a:r>
              <a:rPr lang="de-CH" b="1" dirty="0"/>
              <a:t>Wer bearbeitet darf sein Material nur unter der gleichen Lizenz weiterverbreiten</a:t>
            </a:r>
          </a:p>
          <a:p>
            <a:pPr>
              <a:lnSpc>
                <a:spcPct val="120000"/>
              </a:lnSpc>
              <a:buFontTx/>
              <a:buChar char="-"/>
            </a:pPr>
            <a:r>
              <a:rPr lang="de-CH" b="1" dirty="0"/>
              <a:t>Nutzung darf gegenüber den Bestimmung der Lizenz in </a:t>
            </a:r>
            <a:r>
              <a:rPr lang="de-CH" b="1" dirty="0" err="1"/>
              <a:t>keinster</a:t>
            </a:r>
            <a:r>
              <a:rPr lang="de-CH" b="1" dirty="0"/>
              <a:t> Weise eingeschränkt werden</a:t>
            </a:r>
          </a:p>
        </p:txBody>
      </p:sp>
    </p:spTree>
    <p:extLst>
      <p:ext uri="{BB962C8B-B14F-4D97-AF65-F5344CB8AC3E}">
        <p14:creationId xmlns:p14="http://schemas.microsoft.com/office/powerpoint/2010/main" val="39332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b="1" dirty="0"/>
              <a:t>Beispiel CC auf lehrer-online.de</a:t>
            </a:r>
          </a:p>
        </p:txBody>
      </p:sp>
      <p:pic>
        <p:nvPicPr>
          <p:cNvPr id="5" name="Inhaltsplatzhalter 4">
            <a:extLst>
              <a:ext uri="{FF2B5EF4-FFF2-40B4-BE49-F238E27FC236}">
                <a16:creationId xmlns:a16="http://schemas.microsoft.com/office/drawing/2014/main" id="{85241BC1-33E2-4707-9689-02A4D7001F9A}"/>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7165"/>
            <a:ext cx="8229600" cy="4762195"/>
          </a:xfrm>
          <a:prstGeom prst="rect">
            <a:avLst/>
          </a:prstGeom>
          <a:noFill/>
          <a:ln>
            <a:noFill/>
          </a:ln>
        </p:spPr>
      </p:pic>
    </p:spTree>
    <p:extLst>
      <p:ext uri="{BB962C8B-B14F-4D97-AF65-F5344CB8AC3E}">
        <p14:creationId xmlns:p14="http://schemas.microsoft.com/office/powerpoint/2010/main" val="60311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a:xfrm>
            <a:off x="457200" y="549275"/>
            <a:ext cx="8229600" cy="1143000"/>
          </a:xfrm>
          <a:gradFill rotWithShape="0"/>
        </p:spPr>
        <p:txBody>
          <a:bodyPr/>
          <a:lstStyle/>
          <a:p>
            <a:r>
              <a:rPr lang="de-CH" b="1" dirty="0"/>
              <a:t>Garantenstellung – Obhutspflicht</a:t>
            </a:r>
          </a:p>
        </p:txBody>
      </p:sp>
      <p:graphicFrame>
        <p:nvGraphicFramePr>
          <p:cNvPr id="4" name="Tabelle 3"/>
          <p:cNvGraphicFramePr>
            <a:graphicFrameLocks noGrp="1"/>
          </p:cNvGraphicFramePr>
          <p:nvPr>
            <p:extLst>
              <p:ext uri="{D42A27DB-BD31-4B8C-83A1-F6EECF244321}">
                <p14:modId xmlns:p14="http://schemas.microsoft.com/office/powerpoint/2010/main" val="1718017101"/>
              </p:ext>
            </p:extLst>
          </p:nvPr>
        </p:nvGraphicFramePr>
        <p:xfrm>
          <a:off x="538956" y="2190130"/>
          <a:ext cx="3455988" cy="1895475"/>
        </p:xfrm>
        <a:graphic>
          <a:graphicData uri="http://schemas.openxmlformats.org/drawingml/2006/table">
            <a:tbl>
              <a:tblPr firstRow="1" bandRow="1">
                <a:tableStyleId>{5C22544A-7EE6-4342-B048-85BDC9FD1C3A}</a:tableStyleId>
              </a:tblPr>
              <a:tblGrid>
                <a:gridCol w="3455988">
                  <a:extLst>
                    <a:ext uri="{9D8B030D-6E8A-4147-A177-3AD203B41FA5}">
                      <a16:colId xmlns:a16="http://schemas.microsoft.com/office/drawing/2014/main" val="20000"/>
                    </a:ext>
                  </a:extLst>
                </a:gridCol>
              </a:tblGrid>
              <a:tr h="432136">
                <a:tc>
                  <a:txBody>
                    <a:bodyPr/>
                    <a:lstStyle/>
                    <a:p>
                      <a:r>
                        <a:rPr lang="de-CH" sz="1800" b="1" dirty="0">
                          <a:latin typeface="Century Gothic" pitchFamily="34" charset="0"/>
                        </a:rPr>
                        <a:t>Garantenstellung</a:t>
                      </a:r>
                      <a:endParaRPr lang="de-CH" sz="2000" b="1" dirty="0">
                        <a:latin typeface="Century Gothic" pitchFamily="34" charset="0"/>
                      </a:endParaRPr>
                    </a:p>
                  </a:txBody>
                  <a:tcPr marL="91430" marR="91430" marT="45729" marB="45729" anchor="ctr"/>
                </a:tc>
                <a:extLst>
                  <a:ext uri="{0D108BD9-81ED-4DB2-BD59-A6C34878D82A}">
                    <a16:rowId xmlns:a16="http://schemas.microsoft.com/office/drawing/2014/main" val="10000"/>
                  </a:ext>
                </a:extLst>
              </a:tr>
              <a:tr h="1463339">
                <a:tc>
                  <a:txBody>
                    <a:bodyPr/>
                    <a:lstStyle/>
                    <a:p>
                      <a:r>
                        <a:rPr lang="de-CH" sz="1800" b="1" dirty="0">
                          <a:latin typeface="Century Gothic" pitchFamily="34" charset="0"/>
                        </a:rPr>
                        <a:t>Eine Lehrperson kann nur aufgrund von Gesetz oder einer freiwilligen Übernahme</a:t>
                      </a:r>
                      <a:r>
                        <a:rPr lang="de-CH" sz="1800" b="1" baseline="0" dirty="0">
                          <a:latin typeface="Century Gothic" pitchFamily="34" charset="0"/>
                        </a:rPr>
                        <a:t> einer Pflicht rechtlich haftbar gemacht werden.</a:t>
                      </a:r>
                      <a:endParaRPr lang="de-CH" sz="1800" b="1" dirty="0">
                        <a:latin typeface="Century Gothic" pitchFamily="34" charset="0"/>
                      </a:endParaRPr>
                    </a:p>
                  </a:txBody>
                  <a:tcPr marL="91430" marR="91430" marT="45729" marB="45729"/>
                </a:tc>
                <a:extLst>
                  <a:ext uri="{0D108BD9-81ED-4DB2-BD59-A6C34878D82A}">
                    <a16:rowId xmlns:a16="http://schemas.microsoft.com/office/drawing/2014/main" val="10001"/>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4007297758"/>
              </p:ext>
            </p:extLst>
          </p:nvPr>
        </p:nvGraphicFramePr>
        <p:xfrm>
          <a:off x="5218906" y="2190130"/>
          <a:ext cx="3455988" cy="2170112"/>
        </p:xfrm>
        <a:graphic>
          <a:graphicData uri="http://schemas.openxmlformats.org/drawingml/2006/table">
            <a:tbl>
              <a:tblPr firstRow="1" bandRow="1">
                <a:tableStyleId>{5C22544A-7EE6-4342-B048-85BDC9FD1C3A}</a:tableStyleId>
              </a:tblPr>
              <a:tblGrid>
                <a:gridCol w="3455988">
                  <a:extLst>
                    <a:ext uri="{9D8B030D-6E8A-4147-A177-3AD203B41FA5}">
                      <a16:colId xmlns:a16="http://schemas.microsoft.com/office/drawing/2014/main" val="20000"/>
                    </a:ext>
                  </a:extLst>
                </a:gridCol>
              </a:tblGrid>
              <a:tr h="432188">
                <a:tc>
                  <a:txBody>
                    <a:bodyPr/>
                    <a:lstStyle/>
                    <a:p>
                      <a:r>
                        <a:rPr lang="de-CH" sz="1800" b="0" dirty="0">
                          <a:latin typeface="Century Gothic" pitchFamily="34" charset="0"/>
                        </a:rPr>
                        <a:t>Obhutspflicht</a:t>
                      </a:r>
                      <a:endParaRPr lang="de-CH" sz="2000" b="0" dirty="0">
                        <a:latin typeface="Century Gothic" pitchFamily="34" charset="0"/>
                      </a:endParaRPr>
                    </a:p>
                  </a:txBody>
                  <a:tcPr marL="91430" marR="91430" marT="45735" marB="45735" anchor="ctr"/>
                </a:tc>
                <a:extLst>
                  <a:ext uri="{0D108BD9-81ED-4DB2-BD59-A6C34878D82A}">
                    <a16:rowId xmlns:a16="http://schemas.microsoft.com/office/drawing/2014/main" val="10000"/>
                  </a:ext>
                </a:extLst>
              </a:tr>
              <a:tr h="1737924">
                <a:tc>
                  <a:txBody>
                    <a:bodyPr/>
                    <a:lstStyle/>
                    <a:p>
                      <a:r>
                        <a:rPr lang="de-CH" sz="1800" b="1" dirty="0">
                          <a:latin typeface="Century Gothic" pitchFamily="34" charset="0"/>
                        </a:rPr>
                        <a:t>Lehrpersonen</a:t>
                      </a:r>
                      <a:r>
                        <a:rPr lang="de-CH" sz="1800" b="1" baseline="0" dirty="0">
                          <a:latin typeface="Century Gothic" pitchFamily="34" charset="0"/>
                        </a:rPr>
                        <a:t> sind im Rahmen ihrer beruflichen Tätigkeit verantwortlich für die Unversehrtheit der ihnen anvertrauten Schüler/innen (physisch und psychisch)</a:t>
                      </a:r>
                      <a:endParaRPr lang="de-CH" sz="1800" b="1" dirty="0">
                        <a:latin typeface="Century Gothic" pitchFamily="34" charset="0"/>
                      </a:endParaRPr>
                    </a:p>
                  </a:txBody>
                  <a:tcPr marL="91430" marR="91430" marT="45735" marB="45735"/>
                </a:tc>
                <a:extLst>
                  <a:ext uri="{0D108BD9-81ED-4DB2-BD59-A6C34878D82A}">
                    <a16:rowId xmlns:a16="http://schemas.microsoft.com/office/drawing/2014/main" val="10001"/>
                  </a:ext>
                </a:extLst>
              </a:tr>
            </a:tbl>
          </a:graphicData>
        </a:graphic>
      </p:graphicFrame>
      <p:sp>
        <p:nvSpPr>
          <p:cNvPr id="6" name="Rechteck 5"/>
          <p:cNvSpPr/>
          <p:nvPr/>
        </p:nvSpPr>
        <p:spPr>
          <a:xfrm>
            <a:off x="538956" y="5027315"/>
            <a:ext cx="1439863" cy="157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latin typeface="Century Gothic" pitchFamily="34" charset="0"/>
              </a:rPr>
              <a:t>Lehr- und Erziehungs-pflicht der Lehrperson </a:t>
            </a:r>
            <a:endParaRPr lang="de-CH" sz="2000" b="1" dirty="0">
              <a:latin typeface="Century Gothic" pitchFamily="34" charset="0"/>
            </a:endParaRPr>
          </a:p>
        </p:txBody>
      </p:sp>
      <p:sp>
        <p:nvSpPr>
          <p:cNvPr id="8" name="Rechteck 7"/>
          <p:cNvSpPr/>
          <p:nvPr/>
        </p:nvSpPr>
        <p:spPr>
          <a:xfrm>
            <a:off x="2267744" y="5030490"/>
            <a:ext cx="1727200" cy="1566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b="1" dirty="0">
                <a:latin typeface="Century Gothic" pitchFamily="34" charset="0"/>
              </a:rPr>
              <a:t>Recht/Pflicht der Schüler/innen auf Schulbesuch</a:t>
            </a:r>
          </a:p>
        </p:txBody>
      </p:sp>
      <p:sp>
        <p:nvSpPr>
          <p:cNvPr id="9" name="Rechteck 8"/>
          <p:cNvSpPr/>
          <p:nvPr/>
        </p:nvSpPr>
        <p:spPr>
          <a:xfrm>
            <a:off x="5218906" y="5003180"/>
            <a:ext cx="3455988" cy="1223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sz="2000" b="1" dirty="0">
                <a:latin typeface="Century Gothic" pitchFamily="34" charset="0"/>
              </a:rPr>
              <a:t>Die Haftpflicht kann nicht delegiert werden!</a:t>
            </a:r>
          </a:p>
        </p:txBody>
      </p:sp>
      <p:cxnSp>
        <p:nvCxnSpPr>
          <p:cNvPr id="11" name="Gerade Verbindung mit Pfeil 10"/>
          <p:cNvCxnSpPr/>
          <p:nvPr/>
        </p:nvCxnSpPr>
        <p:spPr>
          <a:xfrm flipH="1">
            <a:off x="1258094" y="4077667"/>
            <a:ext cx="1587" cy="935038"/>
          </a:xfrm>
          <a:prstGeom prst="straightConnector1">
            <a:avLst/>
          </a:prstGeom>
          <a:ln w="3175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3131344" y="4080842"/>
            <a:ext cx="0" cy="935038"/>
          </a:xfrm>
          <a:prstGeom prst="straightConnector1">
            <a:avLst/>
          </a:prstGeom>
          <a:ln w="3175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3994944" y="3198192"/>
            <a:ext cx="1223962" cy="1588"/>
          </a:xfrm>
          <a:prstGeom prst="straightConnector1">
            <a:avLst/>
          </a:prstGeom>
          <a:ln w="3175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endCxn id="9" idx="0"/>
          </p:cNvCxnSpPr>
          <p:nvPr/>
        </p:nvCxnSpPr>
        <p:spPr>
          <a:xfrm rot="5400000">
            <a:off x="6623844" y="4679330"/>
            <a:ext cx="647700" cy="0"/>
          </a:xfrm>
          <a:prstGeom prst="straightConnector1">
            <a:avLst/>
          </a:prstGeom>
          <a:ln w="31750">
            <a:solidFill>
              <a:srgbClr val="0066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95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Der klassische Schulpranger</a:t>
            </a:r>
          </a:p>
        </p:txBody>
      </p:sp>
      <p:pic>
        <p:nvPicPr>
          <p:cNvPr id="4" name="Grafik 3"/>
          <p:cNvPicPr/>
          <p:nvPr/>
        </p:nvPicPr>
        <p:blipFill>
          <a:blip r:embed="rId3" cstate="print"/>
          <a:srcRect/>
          <a:stretch>
            <a:fillRect/>
          </a:stretch>
        </p:blipFill>
        <p:spPr bwMode="auto">
          <a:xfrm rot="5400000">
            <a:off x="2032514" y="2225393"/>
            <a:ext cx="5078971" cy="3808963"/>
          </a:xfrm>
          <a:prstGeom prst="rect">
            <a:avLst/>
          </a:prstGeom>
          <a:noFill/>
          <a:ln w="9525">
            <a:noFill/>
            <a:miter lim="800000"/>
            <a:headEnd/>
            <a:tailEnd/>
          </a:ln>
        </p:spPr>
      </p:pic>
    </p:spTree>
    <p:extLst>
      <p:ext uri="{BB962C8B-B14F-4D97-AF65-F5344CB8AC3E}">
        <p14:creationId xmlns:p14="http://schemas.microsoft.com/office/powerpoint/2010/main" val="164376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Der digitale Pranger</a:t>
            </a:r>
          </a:p>
        </p:txBody>
      </p:sp>
      <p:sp>
        <p:nvSpPr>
          <p:cNvPr id="3" name="Inhaltsplatzhalter 2"/>
          <p:cNvSpPr>
            <a:spLocks noGrp="1"/>
          </p:cNvSpPr>
          <p:nvPr>
            <p:ph idx="1"/>
          </p:nvPr>
        </p:nvSpPr>
        <p:spPr>
          <a:xfrm>
            <a:off x="590872" y="2276872"/>
            <a:ext cx="8229600" cy="3888432"/>
          </a:xfrm>
        </p:spPr>
        <p:txBody>
          <a:bodyPr>
            <a:normAutofit/>
          </a:bodyPr>
          <a:lstStyle/>
          <a:p>
            <a:pPr marL="0" indent="0">
              <a:buNone/>
            </a:pPr>
            <a:r>
              <a:rPr lang="de-CH" dirty="0"/>
              <a:t> </a:t>
            </a:r>
            <a:endParaRPr lang="de-CH" b="1" dirty="0"/>
          </a:p>
          <a:p>
            <a:pPr marL="0" indent="0">
              <a:buNone/>
            </a:pPr>
            <a:endParaRPr lang="de-CH" dirty="0"/>
          </a:p>
        </p:txBody>
      </p:sp>
      <p:pic>
        <p:nvPicPr>
          <p:cNvPr id="4" name="fancybox-img" descr="http://lehrstellenpranger.ch/wp-content/gallery/zitategallerie/gehirn.jpg"/>
          <p:cNvPicPr/>
          <p:nvPr/>
        </p:nvPicPr>
        <p:blipFill>
          <a:blip r:embed="rId3" cstate="print"/>
          <a:srcRect/>
          <a:stretch>
            <a:fillRect/>
          </a:stretch>
        </p:blipFill>
        <p:spPr bwMode="auto">
          <a:xfrm>
            <a:off x="1691640" y="2276872"/>
            <a:ext cx="5760720" cy="3601125"/>
          </a:xfrm>
          <a:prstGeom prst="rect">
            <a:avLst/>
          </a:prstGeom>
          <a:noFill/>
          <a:ln w="9525">
            <a:noFill/>
            <a:miter lim="800000"/>
            <a:headEnd/>
            <a:tailEnd/>
          </a:ln>
        </p:spPr>
      </p:pic>
    </p:spTree>
    <p:extLst>
      <p:ext uri="{BB962C8B-B14F-4D97-AF65-F5344CB8AC3E}">
        <p14:creationId xmlns:p14="http://schemas.microsoft.com/office/powerpoint/2010/main" val="1551111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457200" y="549275"/>
            <a:ext cx="8229600" cy="1143000"/>
          </a:xfrm>
          <a:gradFill rotWithShape="0"/>
        </p:spPr>
        <p:txBody>
          <a:bodyPr>
            <a:noAutofit/>
          </a:bodyPr>
          <a:lstStyle/>
          <a:p>
            <a:r>
              <a:rPr lang="de-CH" b="1" dirty="0"/>
              <a:t>«Cybermobbing»</a:t>
            </a:r>
          </a:p>
        </p:txBody>
      </p:sp>
      <p:pic>
        <p:nvPicPr>
          <p:cNvPr id="7" name="Grafik 6" descr="Bildergebnis für Selbstmord einer 13 jährigen">
            <a:extLst>
              <a:ext uri="{FF2B5EF4-FFF2-40B4-BE49-F238E27FC236}">
                <a16:creationId xmlns:a16="http://schemas.microsoft.com/office/drawing/2014/main" id="{02D508CE-2D13-4CB3-91B3-127663B09E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2970" y="2204864"/>
            <a:ext cx="7998060" cy="3528392"/>
          </a:xfrm>
          <a:prstGeom prst="rect">
            <a:avLst/>
          </a:prstGeom>
          <a:noFill/>
          <a:ln>
            <a:noFill/>
          </a:ln>
        </p:spPr>
      </p:pic>
      <p:sp>
        <p:nvSpPr>
          <p:cNvPr id="2" name="Textfeld 1">
            <a:extLst>
              <a:ext uri="{FF2B5EF4-FFF2-40B4-BE49-F238E27FC236}">
                <a16:creationId xmlns:a16="http://schemas.microsoft.com/office/drawing/2014/main" id="{C0AFF9C2-706C-403D-B03D-FD4BB2E8FB64}"/>
              </a:ext>
            </a:extLst>
          </p:cNvPr>
          <p:cNvSpPr txBox="1"/>
          <p:nvPr/>
        </p:nvSpPr>
        <p:spPr>
          <a:xfrm>
            <a:off x="572970" y="6091956"/>
            <a:ext cx="5511198" cy="307777"/>
          </a:xfrm>
          <a:prstGeom prst="rect">
            <a:avLst/>
          </a:prstGeom>
          <a:noFill/>
        </p:spPr>
        <p:txBody>
          <a:bodyPr wrap="square" rtlCol="0">
            <a:spAutoFit/>
          </a:bodyPr>
          <a:lstStyle/>
          <a:p>
            <a:r>
              <a:rPr lang="de-CH" sz="1400" b="1" dirty="0">
                <a:latin typeface="Century Gothic" panose="020B0502020202020204" pitchFamily="34" charset="0"/>
              </a:rPr>
              <a:t>Symbolbild (Quelle www.youtube.com)</a:t>
            </a:r>
          </a:p>
        </p:txBody>
      </p:sp>
    </p:spTree>
    <p:extLst>
      <p:ext uri="{BB962C8B-B14F-4D97-AF65-F5344CB8AC3E}">
        <p14:creationId xmlns:p14="http://schemas.microsoft.com/office/powerpoint/2010/main" val="276843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err="1"/>
              <a:t>Cyberbullying</a:t>
            </a:r>
            <a:endParaRPr lang="de-CH" b="1" dirty="0"/>
          </a:p>
        </p:txBody>
      </p:sp>
      <p:sp>
        <p:nvSpPr>
          <p:cNvPr id="3" name="Inhaltsplatzhalter 2"/>
          <p:cNvSpPr>
            <a:spLocks noGrp="1"/>
          </p:cNvSpPr>
          <p:nvPr>
            <p:ph idx="1"/>
          </p:nvPr>
        </p:nvSpPr>
        <p:spPr>
          <a:xfrm>
            <a:off x="590872" y="2132856"/>
            <a:ext cx="8229600" cy="3600400"/>
          </a:xfrm>
        </p:spPr>
        <p:txBody>
          <a:bodyPr>
            <a:normAutofit/>
          </a:bodyPr>
          <a:lstStyle/>
          <a:p>
            <a:pPr marL="0" indent="0">
              <a:lnSpc>
                <a:spcPct val="150000"/>
              </a:lnSpc>
              <a:buNone/>
            </a:pPr>
            <a:r>
              <a:rPr lang="de-CH" b="1" dirty="0"/>
              <a:t>Mit den aus dem Englischen kommenden Begriffen </a:t>
            </a:r>
            <a:r>
              <a:rPr lang="de-CH" b="1" dirty="0">
                <a:highlight>
                  <a:srgbClr val="FFFF00"/>
                </a:highlight>
              </a:rPr>
              <a:t>Cyber-Mobbing</a:t>
            </a:r>
            <a:r>
              <a:rPr lang="de-CH" b="1" dirty="0"/>
              <a:t>, auch </a:t>
            </a:r>
            <a:r>
              <a:rPr lang="de-CH" b="1" dirty="0">
                <a:highlight>
                  <a:srgbClr val="FFFF00"/>
                </a:highlight>
              </a:rPr>
              <a:t>Internet-Mobbing</a:t>
            </a:r>
            <a:r>
              <a:rPr lang="de-CH" b="1" dirty="0"/>
              <a:t>, </a:t>
            </a:r>
            <a:r>
              <a:rPr lang="de-CH" b="1" dirty="0">
                <a:highlight>
                  <a:srgbClr val="FFFF00"/>
                </a:highlight>
              </a:rPr>
              <a:t>Cyber-</a:t>
            </a:r>
            <a:r>
              <a:rPr lang="de-CH" b="1" dirty="0" err="1">
                <a:highlight>
                  <a:srgbClr val="FFFF00"/>
                </a:highlight>
              </a:rPr>
              <a:t>Bullying</a:t>
            </a:r>
            <a:r>
              <a:rPr lang="de-CH" b="1" dirty="0"/>
              <a:t> sowie </a:t>
            </a:r>
            <a:r>
              <a:rPr lang="de-CH" b="1" dirty="0">
                <a:highlight>
                  <a:srgbClr val="FFFF00"/>
                </a:highlight>
              </a:rPr>
              <a:t>Cyber-Stalking</a:t>
            </a:r>
            <a:r>
              <a:rPr lang="de-CH" b="1" dirty="0"/>
              <a:t> werden verschiedene Formen der Diffamierung, Belästigung, Bedrängung und Nötigung anderer Menschen oder Firmen mit Hilfe elektronischer Kommunikationsmittel über das Internet, in Chatrooms, beim Instant Messaging und/oder auch mittels Mobiltelefonen bezeichnet. Dazu gehört auch der Diebstahl von (virtuellen) Identitäten, um in fremden Namen Beleidigungen auszustossen oder Geschäfte zu tätigen usw.</a:t>
            </a:r>
          </a:p>
          <a:p>
            <a:pPr marL="0" indent="0">
              <a:buNone/>
            </a:pPr>
            <a:endParaRPr lang="de-CH" dirty="0"/>
          </a:p>
        </p:txBody>
      </p:sp>
      <p:sp>
        <p:nvSpPr>
          <p:cNvPr id="4" name="Textfeld 3"/>
          <p:cNvSpPr txBox="1"/>
          <p:nvPr/>
        </p:nvSpPr>
        <p:spPr>
          <a:xfrm>
            <a:off x="683568" y="5949280"/>
            <a:ext cx="2664296" cy="307777"/>
          </a:xfrm>
          <a:prstGeom prst="rect">
            <a:avLst/>
          </a:prstGeom>
          <a:noFill/>
        </p:spPr>
        <p:txBody>
          <a:bodyPr wrap="square" rtlCol="0">
            <a:spAutoFit/>
          </a:bodyPr>
          <a:lstStyle/>
          <a:p>
            <a:r>
              <a:rPr lang="de-CH" sz="1400" b="1" dirty="0">
                <a:latin typeface="Century Gothic" pitchFamily="34" charset="0"/>
              </a:rPr>
              <a:t>Quelle: Wikipedia</a:t>
            </a:r>
          </a:p>
        </p:txBody>
      </p:sp>
    </p:spTree>
    <p:extLst>
      <p:ext uri="{BB962C8B-B14F-4D97-AF65-F5344CB8AC3E}">
        <p14:creationId xmlns:p14="http://schemas.microsoft.com/office/powerpoint/2010/main" val="117080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Schule / Strafrecht</a:t>
            </a:r>
          </a:p>
        </p:txBody>
      </p:sp>
      <p:grpSp>
        <p:nvGrpSpPr>
          <p:cNvPr id="16" name="Gruppieren 15"/>
          <p:cNvGrpSpPr/>
          <p:nvPr/>
        </p:nvGrpSpPr>
        <p:grpSpPr>
          <a:xfrm>
            <a:off x="539551" y="1916832"/>
            <a:ext cx="8147249" cy="4608512"/>
            <a:chOff x="467544" y="1340768"/>
            <a:chExt cx="8276199" cy="4098553"/>
          </a:xfrm>
        </p:grpSpPr>
        <p:grpSp>
          <p:nvGrpSpPr>
            <p:cNvPr id="3" name="Gruppieren 5"/>
            <p:cNvGrpSpPr/>
            <p:nvPr/>
          </p:nvGrpSpPr>
          <p:grpSpPr>
            <a:xfrm>
              <a:off x="467544" y="1340768"/>
              <a:ext cx="8276199" cy="936103"/>
              <a:chOff x="755576" y="-3055604"/>
              <a:chExt cx="7768011" cy="8277321"/>
            </a:xfrm>
          </p:grpSpPr>
          <p:sp>
            <p:nvSpPr>
              <p:cNvPr id="4" name="Rechteck 3"/>
              <p:cNvSpPr/>
              <p:nvPr/>
            </p:nvSpPr>
            <p:spPr>
              <a:xfrm>
                <a:off x="755576" y="-3055604"/>
                <a:ext cx="7768010" cy="2546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latin typeface="Century Gothic" pitchFamily="34" charset="0"/>
                  </a:rPr>
                  <a:t>Grundsatz</a:t>
                </a:r>
                <a:endParaRPr lang="de-CH" sz="2000" b="1" dirty="0">
                  <a:latin typeface="Century Gothic" pitchFamily="34" charset="0"/>
                </a:endParaRPr>
              </a:p>
            </p:txBody>
          </p:sp>
          <p:sp>
            <p:nvSpPr>
              <p:cNvPr id="5" name="Rechteck 4"/>
              <p:cNvSpPr/>
              <p:nvPr/>
            </p:nvSpPr>
            <p:spPr>
              <a:xfrm>
                <a:off x="755576" y="-508743"/>
                <a:ext cx="7768011" cy="57304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b="1" dirty="0">
                    <a:solidFill>
                      <a:schemeClr val="tx1"/>
                    </a:solidFill>
                    <a:latin typeface="Century Gothic" pitchFamily="34" charset="0"/>
                  </a:rPr>
                  <a:t>Das Aufdecken, die Verfolgung und Beurteilung von strafrechtlichen Delikten gehört nicht zum Auftrag der Schule!</a:t>
                </a:r>
              </a:p>
            </p:txBody>
          </p:sp>
        </p:grpSp>
        <p:sp>
          <p:nvSpPr>
            <p:cNvPr id="7" name="Rechteck 6"/>
            <p:cNvSpPr/>
            <p:nvPr/>
          </p:nvSpPr>
          <p:spPr>
            <a:xfrm>
              <a:off x="467544" y="3356992"/>
              <a:ext cx="2304256" cy="5040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chemeClr val="tx1"/>
                  </a:solidFill>
                  <a:latin typeface="Century Gothic" pitchFamily="34" charset="0"/>
                </a:rPr>
                <a:t>Schule</a:t>
              </a:r>
              <a:endParaRPr lang="de-CH" sz="1400" b="1" dirty="0">
                <a:solidFill>
                  <a:schemeClr val="tx1"/>
                </a:solidFill>
                <a:latin typeface="Century Gothic" pitchFamily="34" charset="0"/>
              </a:endParaRPr>
            </a:p>
          </p:txBody>
        </p:sp>
        <p:sp>
          <p:nvSpPr>
            <p:cNvPr id="8" name="Rechteck 7"/>
            <p:cNvSpPr/>
            <p:nvPr/>
          </p:nvSpPr>
          <p:spPr>
            <a:xfrm>
              <a:off x="467544" y="4797152"/>
              <a:ext cx="2304256"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chemeClr val="tx1"/>
                  </a:solidFill>
                  <a:latin typeface="Century Gothic" pitchFamily="34" charset="0"/>
                </a:rPr>
                <a:t>pädagogischer Auftrag</a:t>
              </a:r>
            </a:p>
          </p:txBody>
        </p:sp>
        <p:sp>
          <p:nvSpPr>
            <p:cNvPr id="9" name="Rechteck 8"/>
            <p:cNvSpPr/>
            <p:nvPr/>
          </p:nvSpPr>
          <p:spPr>
            <a:xfrm>
              <a:off x="3419872" y="2780928"/>
              <a:ext cx="2304256"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latin typeface="Century Gothic" pitchFamily="34" charset="0"/>
                </a:rPr>
                <a:t>Delikt</a:t>
              </a:r>
            </a:p>
            <a:p>
              <a:r>
                <a:rPr lang="de-CH" b="1" dirty="0">
                  <a:latin typeface="Century Gothic" pitchFamily="34" charset="0"/>
                </a:rPr>
                <a:t>z.B.</a:t>
              </a:r>
            </a:p>
            <a:p>
              <a:pPr>
                <a:buFontTx/>
                <a:buChar char="-"/>
              </a:pPr>
              <a:r>
                <a:rPr lang="de-CH" b="1" dirty="0">
                  <a:latin typeface="Century Gothic" pitchFamily="34" charset="0"/>
                </a:rPr>
                <a:t> Drohung</a:t>
              </a:r>
            </a:p>
            <a:p>
              <a:pPr>
                <a:buFontTx/>
                <a:buChar char="-"/>
              </a:pPr>
              <a:r>
                <a:rPr lang="de-CH" b="1" dirty="0">
                  <a:latin typeface="Century Gothic" pitchFamily="34" charset="0"/>
                </a:rPr>
                <a:t> Körperverletzung</a:t>
              </a:r>
            </a:p>
            <a:p>
              <a:pPr>
                <a:buFontTx/>
                <a:buChar char="-"/>
              </a:pPr>
              <a:r>
                <a:rPr lang="de-CH" b="1" dirty="0">
                  <a:latin typeface="Century Gothic" pitchFamily="34" charset="0"/>
                </a:rPr>
                <a:t> Erpressung</a:t>
              </a:r>
              <a:endParaRPr lang="de-CH" sz="1400" b="1" dirty="0">
                <a:latin typeface="Century Gothic" pitchFamily="34" charset="0"/>
              </a:endParaRPr>
            </a:p>
          </p:txBody>
        </p:sp>
        <p:sp>
          <p:nvSpPr>
            <p:cNvPr id="10" name="Rechteck 9"/>
            <p:cNvSpPr/>
            <p:nvPr/>
          </p:nvSpPr>
          <p:spPr>
            <a:xfrm>
              <a:off x="6372200" y="3356992"/>
              <a:ext cx="2371542" cy="5040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solidFill>
                    <a:schemeClr val="tx1"/>
                  </a:solidFill>
                  <a:latin typeface="Century Gothic" pitchFamily="34" charset="0"/>
                </a:rPr>
                <a:t>Jugend-</a:t>
              </a:r>
              <a:br>
                <a:rPr lang="de-CH" b="1" dirty="0">
                  <a:solidFill>
                    <a:schemeClr val="tx1"/>
                  </a:solidFill>
                  <a:latin typeface="Century Gothic" pitchFamily="34" charset="0"/>
                </a:rPr>
              </a:br>
              <a:r>
                <a:rPr lang="de-CH" b="1" dirty="0" err="1">
                  <a:solidFill>
                    <a:schemeClr val="tx1"/>
                  </a:solidFill>
                  <a:latin typeface="Century Gothic" pitchFamily="34" charset="0"/>
                </a:rPr>
                <a:t>anwaltschaft</a:t>
              </a:r>
              <a:endParaRPr lang="de-CH" b="1" dirty="0">
                <a:solidFill>
                  <a:schemeClr val="tx1"/>
                </a:solidFill>
                <a:latin typeface="Century Gothic" pitchFamily="34" charset="0"/>
              </a:endParaRPr>
            </a:p>
          </p:txBody>
        </p:sp>
        <p:sp>
          <p:nvSpPr>
            <p:cNvPr id="11" name="Rechteck 10"/>
            <p:cNvSpPr/>
            <p:nvPr/>
          </p:nvSpPr>
          <p:spPr>
            <a:xfrm>
              <a:off x="6372200" y="4797152"/>
              <a:ext cx="2371542" cy="64216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700" b="1" dirty="0">
                  <a:solidFill>
                    <a:schemeClr val="tx1"/>
                  </a:solidFill>
                  <a:latin typeface="Century Gothic" pitchFamily="34" charset="0"/>
                </a:rPr>
                <a:t>Strafverfolgungs-auftrag</a:t>
              </a:r>
            </a:p>
          </p:txBody>
        </p:sp>
        <p:cxnSp>
          <p:nvCxnSpPr>
            <p:cNvPr id="12" name="Gerade Verbindung mit Pfeil 11"/>
            <p:cNvCxnSpPr>
              <a:stCxn id="7" idx="2"/>
              <a:endCxn id="8" idx="0"/>
            </p:cNvCxnSpPr>
            <p:nvPr/>
          </p:nvCxnSpPr>
          <p:spPr>
            <a:xfrm>
              <a:off x="1619672" y="3861048"/>
              <a:ext cx="0" cy="936104"/>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a:stCxn id="10" idx="2"/>
              <a:endCxn id="11" idx="0"/>
            </p:cNvCxnSpPr>
            <p:nvPr/>
          </p:nvCxnSpPr>
          <p:spPr>
            <a:xfrm>
              <a:off x="7557971" y="3861048"/>
              <a:ext cx="0" cy="936104"/>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7" idx="3"/>
              <a:endCxn id="9" idx="1"/>
            </p:cNvCxnSpPr>
            <p:nvPr/>
          </p:nvCxnSpPr>
          <p:spPr>
            <a:xfrm>
              <a:off x="2771800" y="3609020"/>
              <a:ext cx="648072" cy="0"/>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9" idx="3"/>
              <a:endCxn id="10" idx="1"/>
            </p:cNvCxnSpPr>
            <p:nvPr/>
          </p:nvCxnSpPr>
          <p:spPr>
            <a:xfrm>
              <a:off x="5724128" y="3609021"/>
              <a:ext cx="648072" cy="0"/>
            </a:xfrm>
            <a:prstGeom prst="straightConnector1">
              <a:avLst/>
            </a:prstGeom>
            <a:ln w="38100">
              <a:solidFill>
                <a:srgbClr val="006699"/>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9490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Inhaltsplatzhalter 2"/>
          <p:cNvSpPr>
            <a:spLocks noGrp="1"/>
          </p:cNvSpPr>
          <p:nvPr>
            <p:ph idx="1"/>
          </p:nvPr>
        </p:nvSpPr>
        <p:spPr>
          <a:xfrm>
            <a:off x="467544" y="692696"/>
            <a:ext cx="8229600" cy="4968081"/>
          </a:xfrm>
        </p:spPr>
        <p:txBody>
          <a:bodyPr/>
          <a:lstStyle/>
          <a:p>
            <a:pPr marL="0" lvl="0" indent="0">
              <a:buNone/>
            </a:pPr>
            <a:r>
              <a:rPr lang="de-CH" b="1" dirty="0"/>
              <a:t>Rechtliche Handhabung bei folgenden Grenzverletzungen: ab wann ist die Institution zur Anzeige verpflichtet?</a:t>
            </a:r>
          </a:p>
          <a:p>
            <a:pPr marL="0" lvl="0" indent="0">
              <a:buNone/>
            </a:pPr>
            <a:endParaRPr lang="de-CH" dirty="0"/>
          </a:p>
          <a:p>
            <a:pPr>
              <a:buFont typeface="Wingdings" pitchFamily="2" charset="2"/>
              <a:buNone/>
            </a:pPr>
            <a:endParaRPr lang="de-CH" dirty="0"/>
          </a:p>
        </p:txBody>
      </p:sp>
      <p:graphicFrame>
        <p:nvGraphicFramePr>
          <p:cNvPr id="2" name="Tabelle 1"/>
          <p:cNvGraphicFramePr>
            <a:graphicFrameLocks noGrp="1"/>
          </p:cNvGraphicFramePr>
          <p:nvPr>
            <p:extLst>
              <p:ext uri="{D42A27DB-BD31-4B8C-83A1-F6EECF244321}">
                <p14:modId xmlns:p14="http://schemas.microsoft.com/office/powerpoint/2010/main" val="1662836842"/>
              </p:ext>
            </p:extLst>
          </p:nvPr>
        </p:nvGraphicFramePr>
        <p:xfrm>
          <a:off x="539552" y="1412776"/>
          <a:ext cx="8064896" cy="536448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370840">
                <a:tc>
                  <a:txBody>
                    <a:bodyPr/>
                    <a:lstStyle/>
                    <a:p>
                      <a:r>
                        <a:rPr lang="de-CH" dirty="0"/>
                        <a:t>Ebene Schüler/in</a:t>
                      </a:r>
                    </a:p>
                  </a:txBody>
                  <a:tcPr/>
                </a:tc>
                <a:tc>
                  <a:txBody>
                    <a:bodyPr/>
                    <a:lstStyle/>
                    <a:p>
                      <a:r>
                        <a:rPr lang="de-CH" dirty="0"/>
                        <a:t>Schüler/in</a:t>
                      </a:r>
                      <a:r>
                        <a:rPr lang="de-CH" baseline="0" dirty="0"/>
                        <a:t> gegen Lehrperson</a:t>
                      </a:r>
                      <a:endParaRPr lang="de-CH" dirty="0"/>
                    </a:p>
                  </a:txBody>
                  <a:tcPr/>
                </a:tc>
                <a:extLst>
                  <a:ext uri="{0D108BD9-81ED-4DB2-BD59-A6C34878D82A}">
                    <a16:rowId xmlns:a16="http://schemas.microsoft.com/office/drawing/2014/main" val="10000"/>
                  </a:ext>
                </a:extLst>
              </a:tr>
              <a:tr h="370840">
                <a:tc>
                  <a:txBody>
                    <a:bodyPr/>
                    <a:lstStyle/>
                    <a:p>
                      <a:r>
                        <a:rPr lang="de-CH" b="0" dirty="0"/>
                        <a:t>Cybermobbing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Cybermobbing </a:t>
                      </a:r>
                    </a:p>
                  </a:txBody>
                  <a:tcPr/>
                </a:tc>
                <a:extLst>
                  <a:ext uri="{0D108BD9-81ED-4DB2-BD59-A6C34878D82A}">
                    <a16:rowId xmlns:a16="http://schemas.microsoft.com/office/drawing/2014/main" val="10001"/>
                  </a:ext>
                </a:extLst>
              </a:tr>
              <a:tr h="370840">
                <a:tc>
                  <a:txBody>
                    <a:bodyPr/>
                    <a:lstStyle/>
                    <a:p>
                      <a:r>
                        <a:rPr lang="de-CH" b="0" dirty="0"/>
                        <a:t>Unerlaubte Ton- / Bild- / Videoaufnahme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Unerlaubte Ton- / Bild- / Videoaufnahme</a:t>
                      </a:r>
                    </a:p>
                  </a:txBody>
                  <a:tcPr/>
                </a:tc>
                <a:extLst>
                  <a:ext uri="{0D108BD9-81ED-4DB2-BD59-A6C34878D82A}">
                    <a16:rowId xmlns:a16="http://schemas.microsoft.com/office/drawing/2014/main" val="10002"/>
                  </a:ext>
                </a:extLst>
              </a:tr>
              <a:tr h="370840">
                <a:tc>
                  <a:txBody>
                    <a:bodyPr/>
                    <a:lstStyle/>
                    <a:p>
                      <a:r>
                        <a:rPr lang="de-CH" b="0" dirty="0"/>
                        <a:t>Erpressung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Erpressung </a:t>
                      </a:r>
                    </a:p>
                  </a:txBody>
                  <a:tcPr/>
                </a:tc>
                <a:extLst>
                  <a:ext uri="{0D108BD9-81ED-4DB2-BD59-A6C34878D82A}">
                    <a16:rowId xmlns:a16="http://schemas.microsoft.com/office/drawing/2014/main" val="10003"/>
                  </a:ext>
                </a:extLst>
              </a:tr>
              <a:tr h="370840">
                <a:tc>
                  <a:txBody>
                    <a:bodyPr/>
                    <a:lstStyle/>
                    <a:p>
                      <a:r>
                        <a:rPr lang="de-CH" b="0" dirty="0"/>
                        <a:t>Üble Nachrede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Üble Nachrede</a:t>
                      </a:r>
                    </a:p>
                  </a:txBody>
                  <a:tcPr/>
                </a:tc>
                <a:extLst>
                  <a:ext uri="{0D108BD9-81ED-4DB2-BD59-A6C34878D82A}">
                    <a16:rowId xmlns:a16="http://schemas.microsoft.com/office/drawing/2014/main" val="10004"/>
                  </a:ext>
                </a:extLst>
              </a:tr>
              <a:tr h="370840">
                <a:tc>
                  <a:txBody>
                    <a:bodyPr/>
                    <a:lstStyle/>
                    <a:p>
                      <a:r>
                        <a:rPr lang="de-CH" b="0" dirty="0"/>
                        <a:t>Beschimpfung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Beschimpfung </a:t>
                      </a:r>
                    </a:p>
                  </a:txBody>
                  <a:tcPr/>
                </a:tc>
                <a:extLst>
                  <a:ext uri="{0D108BD9-81ED-4DB2-BD59-A6C34878D82A}">
                    <a16:rowId xmlns:a16="http://schemas.microsoft.com/office/drawing/2014/main" val="10005"/>
                  </a:ext>
                </a:extLst>
              </a:tr>
              <a:tr h="370840">
                <a:tc>
                  <a:txBody>
                    <a:bodyPr/>
                    <a:lstStyle/>
                    <a:p>
                      <a:r>
                        <a:rPr lang="de-CH" b="0" dirty="0"/>
                        <a:t>Drohung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Drohung </a:t>
                      </a:r>
                    </a:p>
                  </a:txBody>
                  <a:tcPr/>
                </a:tc>
                <a:extLst>
                  <a:ext uri="{0D108BD9-81ED-4DB2-BD59-A6C34878D82A}">
                    <a16:rowId xmlns:a16="http://schemas.microsoft.com/office/drawing/2014/main" val="10006"/>
                  </a:ext>
                </a:extLst>
              </a:tr>
              <a:tr h="370840">
                <a:tc>
                  <a:txBody>
                    <a:bodyPr/>
                    <a:lstStyle/>
                    <a:p>
                      <a:r>
                        <a:rPr lang="de-CH" b="0" dirty="0"/>
                        <a:t>Pornografie, </a:t>
                      </a:r>
                      <a:r>
                        <a:rPr lang="de-CH" b="0" dirty="0" err="1"/>
                        <a:t>Sexting</a:t>
                      </a:r>
                      <a:endParaRPr lang="de-CH" b="0" dirty="0"/>
                    </a:p>
                  </a:txBody>
                  <a:tcPr/>
                </a:tc>
                <a:tc>
                  <a:txBody>
                    <a:bodyPr/>
                    <a:lstStyle/>
                    <a:p>
                      <a:endParaRPr lang="de-CH" dirty="0"/>
                    </a:p>
                  </a:txBody>
                  <a:tcPr/>
                </a:tc>
                <a:extLst>
                  <a:ext uri="{0D108BD9-81ED-4DB2-BD59-A6C34878D82A}">
                    <a16:rowId xmlns:a16="http://schemas.microsoft.com/office/drawing/2014/main" val="10007"/>
                  </a:ext>
                </a:extLst>
              </a:tr>
              <a:tr h="370840">
                <a:tc>
                  <a:txBody>
                    <a:bodyPr/>
                    <a:lstStyle/>
                    <a:p>
                      <a:r>
                        <a:rPr lang="de-CH" b="0" dirty="0"/>
                        <a:t>Pornografie von unseren </a:t>
                      </a:r>
                      <a:r>
                        <a:rPr lang="de-CH" b="0" dirty="0" err="1"/>
                        <a:t>SuS</a:t>
                      </a:r>
                      <a:endParaRPr lang="de-CH" b="0" dirty="0"/>
                    </a:p>
                  </a:txBody>
                  <a:tcPr/>
                </a:tc>
                <a:tc>
                  <a:txBody>
                    <a:bodyPr/>
                    <a:lstStyle/>
                    <a:p>
                      <a:endParaRPr lang="de-CH" dirty="0"/>
                    </a:p>
                  </a:txBody>
                  <a:tcPr/>
                </a:tc>
                <a:extLst>
                  <a:ext uri="{0D108BD9-81ED-4DB2-BD59-A6C34878D82A}">
                    <a16:rowId xmlns:a16="http://schemas.microsoft.com/office/drawing/2014/main" val="10008"/>
                  </a:ext>
                </a:extLst>
              </a:tr>
              <a:tr h="370840">
                <a:tc>
                  <a:txBody>
                    <a:bodyPr/>
                    <a:lstStyle/>
                    <a:p>
                      <a:r>
                        <a:rPr lang="de-CH" b="0" dirty="0"/>
                        <a:t>Gewaltdarstellungen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Gewaltdarstellungen </a:t>
                      </a:r>
                    </a:p>
                  </a:txBody>
                  <a:tcPr/>
                </a:tc>
                <a:extLst>
                  <a:ext uri="{0D108BD9-81ED-4DB2-BD59-A6C34878D82A}">
                    <a16:rowId xmlns:a16="http://schemas.microsoft.com/office/drawing/2014/main" val="10009"/>
                  </a:ext>
                </a:extLst>
              </a:tr>
              <a:tr h="370840">
                <a:tc>
                  <a:txBody>
                    <a:bodyPr/>
                    <a:lstStyle/>
                    <a:p>
                      <a:r>
                        <a:rPr lang="de-CH" b="0" dirty="0"/>
                        <a:t>Gewaltdarstellungen von unseren </a:t>
                      </a:r>
                      <a:r>
                        <a:rPr lang="de-CH" b="0" dirty="0" err="1"/>
                        <a:t>SuS</a:t>
                      </a:r>
                      <a:endParaRPr lang="de-CH"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Gewaltdarstellungen von unseren </a:t>
                      </a:r>
                      <a:r>
                        <a:rPr lang="de-CH" dirty="0" err="1"/>
                        <a:t>SuS</a:t>
                      </a:r>
                      <a:endParaRPr lang="de-CH" dirty="0"/>
                    </a:p>
                  </a:txBody>
                  <a:tcPr/>
                </a:tc>
                <a:extLst>
                  <a:ext uri="{0D108BD9-81ED-4DB2-BD59-A6C34878D82A}">
                    <a16:rowId xmlns:a16="http://schemas.microsoft.com/office/drawing/2014/main" val="10010"/>
                  </a:ext>
                </a:extLst>
              </a:tr>
              <a:tr h="370840">
                <a:tc>
                  <a:txBody>
                    <a:bodyPr/>
                    <a:lstStyle/>
                    <a:p>
                      <a:r>
                        <a:rPr lang="de-CH" b="0" dirty="0"/>
                        <a:t>Darstellung von </a:t>
                      </a:r>
                      <a:r>
                        <a:rPr lang="de-CH" b="0" dirty="0" err="1"/>
                        <a:t>SuS</a:t>
                      </a:r>
                      <a:r>
                        <a:rPr lang="de-CH" b="0" dirty="0"/>
                        <a:t> beim illegalen Handeln (z.B. Video</a:t>
                      </a:r>
                      <a:r>
                        <a:rPr lang="de-CH" b="0" baseline="0" dirty="0"/>
                        <a:t> von kiffenden Schülern)</a:t>
                      </a:r>
                      <a:endParaRPr lang="de-CH" b="0" dirty="0"/>
                    </a:p>
                  </a:txBody>
                  <a:tcPr/>
                </a:tc>
                <a:tc>
                  <a:txBody>
                    <a:bodyPr/>
                    <a:lstStyle/>
                    <a:p>
                      <a:r>
                        <a:rPr lang="de-CH" dirty="0"/>
                        <a:t>Darstellung von </a:t>
                      </a:r>
                      <a:r>
                        <a:rPr lang="de-CH" dirty="0" err="1"/>
                        <a:t>SuS</a:t>
                      </a:r>
                      <a:r>
                        <a:rPr lang="de-CH" dirty="0"/>
                        <a:t> beim illegalen Handeln (z.B. Video</a:t>
                      </a:r>
                      <a:r>
                        <a:rPr lang="de-CH" baseline="0" dirty="0"/>
                        <a:t> von kiffenden Schülern)</a:t>
                      </a:r>
                      <a:endParaRPr lang="de-CH" dirty="0"/>
                    </a:p>
                  </a:txBody>
                  <a:tcPr/>
                </a:tc>
                <a:extLst>
                  <a:ext uri="{0D108BD9-81ED-4DB2-BD59-A6C34878D82A}">
                    <a16:rowId xmlns:a16="http://schemas.microsoft.com/office/drawing/2014/main" val="10011"/>
                  </a:ext>
                </a:extLst>
              </a:tr>
              <a:tr h="370840">
                <a:tc>
                  <a:txBody>
                    <a:bodyPr/>
                    <a:lstStyle/>
                    <a:p>
                      <a:r>
                        <a:rPr lang="de-CH" b="0" dirty="0"/>
                        <a:t>Weitere…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a:t>Weitere…</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64362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kire.ch/images/blog/stopp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904" y="764704"/>
            <a:ext cx="5434192" cy="547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32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KOBIK</a:t>
            </a:r>
          </a:p>
        </p:txBody>
      </p:sp>
      <p:sp>
        <p:nvSpPr>
          <p:cNvPr id="4" name="Textfeld 3"/>
          <p:cNvSpPr txBox="1"/>
          <p:nvPr/>
        </p:nvSpPr>
        <p:spPr>
          <a:xfrm>
            <a:off x="457200" y="2276872"/>
            <a:ext cx="8291264" cy="3970318"/>
          </a:xfrm>
          <a:prstGeom prst="rect">
            <a:avLst/>
          </a:prstGeom>
          <a:noFill/>
        </p:spPr>
        <p:txBody>
          <a:bodyPr wrap="square" rtlCol="0">
            <a:spAutoFit/>
          </a:bodyPr>
          <a:lstStyle/>
          <a:p>
            <a:r>
              <a:rPr lang="de-CH" b="1" dirty="0">
                <a:latin typeface="Century Gothic" pitchFamily="34" charset="0"/>
              </a:rPr>
              <a:t>Als strafrechtlich relevant gelten diese Inhalte im Internet (nicht abschliessend):</a:t>
            </a:r>
          </a:p>
          <a:p>
            <a:pPr>
              <a:buClr>
                <a:srgbClr val="336699"/>
              </a:buClr>
            </a:pPr>
            <a:endParaRPr lang="de-CH" b="1" dirty="0">
              <a:latin typeface="Century Gothic" pitchFamily="34" charset="0"/>
            </a:endParaRPr>
          </a:p>
          <a:p>
            <a:pPr>
              <a:buClr>
                <a:srgbClr val="336699"/>
              </a:buClr>
              <a:buFont typeface="Wingdings" pitchFamily="2" charset="2"/>
              <a:buChar char="Ø"/>
              <a:tabLst>
                <a:tab pos="265113" algn="l"/>
              </a:tabLst>
            </a:pPr>
            <a:r>
              <a:rPr lang="de-CH" b="1" dirty="0">
                <a:latin typeface="Century Gothic" pitchFamily="34" charset="0"/>
              </a:rPr>
              <a:t> </a:t>
            </a:r>
            <a:r>
              <a:rPr lang="de-CH" b="1" dirty="0">
                <a:highlight>
                  <a:srgbClr val="FFFF00"/>
                </a:highlight>
                <a:latin typeface="Century Gothic" pitchFamily="34" charset="0"/>
              </a:rPr>
              <a:t>harte Pornografie</a:t>
            </a:r>
            <a:r>
              <a:rPr lang="de-CH" b="1" dirty="0">
                <a:latin typeface="Century Gothic" pitchFamily="34" charset="0"/>
              </a:rPr>
              <a:t> (sexuelle Handlungen mit Kindern, Tieren, 	menschlichen Ausscheidungen oder Gewalttätigkeit)</a:t>
            </a:r>
          </a:p>
          <a:p>
            <a:pPr>
              <a:buClr>
                <a:srgbClr val="336699"/>
              </a:buClr>
              <a:buFont typeface="Wingdings" pitchFamily="2" charset="2"/>
              <a:buChar char="Ø"/>
              <a:tabLst>
                <a:tab pos="265113" algn="l"/>
              </a:tabLst>
            </a:pPr>
            <a:r>
              <a:rPr lang="de-CH" b="1" dirty="0">
                <a:latin typeface="Century Gothic" pitchFamily="34" charset="0"/>
              </a:rPr>
              <a:t> </a:t>
            </a:r>
            <a:r>
              <a:rPr lang="de-CH" b="1" dirty="0">
                <a:highlight>
                  <a:srgbClr val="FFFF00"/>
                </a:highlight>
                <a:latin typeface="Century Gothic" pitchFamily="34" charset="0"/>
              </a:rPr>
              <a:t>legale Pornografie, die auch von Minderjährigen konsumiert</a:t>
            </a:r>
            <a:r>
              <a:rPr lang="de-CH" b="1" dirty="0">
                <a:latin typeface="Century Gothic" pitchFamily="34" charset="0"/>
              </a:rPr>
              <a:t> 	</a:t>
            </a:r>
            <a:r>
              <a:rPr lang="de-CH" b="1" dirty="0">
                <a:highlight>
                  <a:srgbClr val="FFFF00"/>
                </a:highlight>
                <a:latin typeface="Century Gothic" pitchFamily="34" charset="0"/>
              </a:rPr>
              <a:t>werden kann, wenn weder ein Kinderschutz noch eine Alterskontrolle</a:t>
            </a:r>
            <a:r>
              <a:rPr lang="de-CH" b="1" dirty="0">
                <a:latin typeface="Century Gothic" pitchFamily="34" charset="0"/>
              </a:rPr>
              <a:t> 	</a:t>
            </a:r>
            <a:r>
              <a:rPr lang="de-CH" b="1" dirty="0">
                <a:highlight>
                  <a:srgbClr val="FFFF00"/>
                </a:highlight>
                <a:latin typeface="Century Gothic" pitchFamily="34" charset="0"/>
              </a:rPr>
              <a:t>angeboten wird</a:t>
            </a:r>
          </a:p>
          <a:p>
            <a:pPr>
              <a:buClr>
                <a:srgbClr val="336699"/>
              </a:buClr>
              <a:buFont typeface="Wingdings" pitchFamily="2" charset="2"/>
              <a:buChar char="Ø"/>
              <a:tabLst>
                <a:tab pos="265113" algn="l"/>
              </a:tabLst>
            </a:pPr>
            <a:r>
              <a:rPr lang="de-CH" b="1" dirty="0">
                <a:latin typeface="Century Gothic" pitchFamily="34" charset="0"/>
              </a:rPr>
              <a:t> </a:t>
            </a:r>
            <a:r>
              <a:rPr lang="de-CH" b="1" dirty="0">
                <a:highlight>
                  <a:srgbClr val="FFFF00"/>
                </a:highlight>
                <a:latin typeface="Century Gothic" pitchFamily="34" charset="0"/>
              </a:rPr>
              <a:t>Gewaltdarstellung</a:t>
            </a:r>
            <a:r>
              <a:rPr lang="de-CH" b="1" dirty="0">
                <a:latin typeface="Century Gothic" pitchFamily="34" charset="0"/>
              </a:rPr>
              <a:t> </a:t>
            </a:r>
          </a:p>
          <a:p>
            <a:pPr>
              <a:buClr>
                <a:srgbClr val="336699"/>
              </a:buClr>
              <a:buFont typeface="Wingdings" pitchFamily="2" charset="2"/>
              <a:buChar char="Ø"/>
              <a:tabLst>
                <a:tab pos="265113" algn="l"/>
              </a:tabLst>
            </a:pPr>
            <a:r>
              <a:rPr lang="de-CH" b="1" dirty="0">
                <a:latin typeface="Century Gothic" pitchFamily="34" charset="0"/>
              </a:rPr>
              <a:t> Rassismus, Extremismus</a:t>
            </a:r>
          </a:p>
          <a:p>
            <a:pPr>
              <a:buClr>
                <a:srgbClr val="336699"/>
              </a:buClr>
              <a:buFont typeface="Wingdings" pitchFamily="2" charset="2"/>
              <a:buChar char="Ø"/>
              <a:tabLst>
                <a:tab pos="265113" algn="l"/>
              </a:tabLst>
            </a:pPr>
            <a:r>
              <a:rPr lang="de-CH" b="1" dirty="0">
                <a:latin typeface="Century Gothic" pitchFamily="34" charset="0"/>
              </a:rPr>
              <a:t> Ehrverletzungen, Drohungen</a:t>
            </a:r>
          </a:p>
          <a:p>
            <a:pPr>
              <a:buClr>
                <a:srgbClr val="336699"/>
              </a:buClr>
              <a:buFont typeface="Wingdings" pitchFamily="2" charset="2"/>
              <a:buChar char="Ø"/>
              <a:tabLst>
                <a:tab pos="265113" algn="l"/>
              </a:tabLst>
            </a:pPr>
            <a:r>
              <a:rPr lang="de-CH" b="1" dirty="0">
                <a:latin typeface="Century Gothic" pitchFamily="34" charset="0"/>
              </a:rPr>
              <a:t> Betrug, Wirtschaftsverbrechen</a:t>
            </a:r>
          </a:p>
          <a:p>
            <a:pPr>
              <a:buClr>
                <a:srgbClr val="336699"/>
              </a:buClr>
              <a:buFont typeface="Wingdings" pitchFamily="2" charset="2"/>
              <a:buChar char="Ø"/>
              <a:tabLst>
                <a:tab pos="265113" algn="l"/>
              </a:tabLst>
            </a:pPr>
            <a:r>
              <a:rPr lang="de-CH" b="1" dirty="0">
                <a:latin typeface="Century Gothic" pitchFamily="34" charset="0"/>
              </a:rPr>
              <a:t> unbefugtes Eindringen in Computersysteme, Verbreitung von 	Computerviren, Datenbeschädigung</a:t>
            </a:r>
          </a:p>
        </p:txBody>
      </p:sp>
    </p:spTree>
    <p:extLst>
      <p:ext uri="{BB962C8B-B14F-4D97-AF65-F5344CB8AC3E}">
        <p14:creationId xmlns:p14="http://schemas.microsoft.com/office/powerpoint/2010/main" val="2225151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0689"/>
            <a:ext cx="8229600" cy="5688632"/>
          </a:xfrm>
        </p:spPr>
        <p:txBody>
          <a:bodyPr>
            <a:normAutofit/>
          </a:bodyPr>
          <a:lstStyle/>
          <a:p>
            <a:pPr>
              <a:buNone/>
            </a:pPr>
            <a:endParaRPr lang="de-CH" b="1" dirty="0"/>
          </a:p>
          <a:p>
            <a:pPr>
              <a:buNone/>
            </a:pPr>
            <a:endParaRPr lang="de-CH" b="1" dirty="0"/>
          </a:p>
          <a:p>
            <a:pPr>
              <a:buNone/>
            </a:pPr>
            <a:endParaRPr lang="de-CH" dirty="0"/>
          </a:p>
          <a:p>
            <a:pPr>
              <a:buNone/>
            </a:pPr>
            <a:endParaRPr lang="de-CH" dirty="0"/>
          </a:p>
        </p:txBody>
      </p:sp>
      <p:pic>
        <p:nvPicPr>
          <p:cNvPr id="4" name="fullResImage" descr="http://social-media-lehrperson.info/wp-content/uploads/2013/09/titel_leitfaden_social-media-lehrperson.jpg"/>
          <p:cNvPicPr/>
          <p:nvPr/>
        </p:nvPicPr>
        <p:blipFill>
          <a:blip r:embed="rId3" cstate="print"/>
          <a:srcRect/>
          <a:stretch>
            <a:fillRect/>
          </a:stretch>
        </p:blipFill>
        <p:spPr bwMode="auto">
          <a:xfrm>
            <a:off x="2640916" y="964882"/>
            <a:ext cx="3862169" cy="5128414"/>
          </a:xfrm>
          <a:prstGeom prst="rect">
            <a:avLst/>
          </a:prstGeom>
          <a:noFill/>
          <a:ln w="9525">
            <a:noFill/>
            <a:miter lim="800000"/>
            <a:headEnd/>
            <a:tailEnd/>
          </a:ln>
        </p:spPr>
      </p:pic>
    </p:spTree>
    <p:extLst>
      <p:ext uri="{BB962C8B-B14F-4D97-AF65-F5344CB8AC3E}">
        <p14:creationId xmlns:p14="http://schemas.microsoft.com/office/powerpoint/2010/main" val="17430428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20689"/>
            <a:ext cx="8229600" cy="5688632"/>
          </a:xfrm>
        </p:spPr>
        <p:txBody>
          <a:bodyPr>
            <a:normAutofit/>
          </a:bodyPr>
          <a:lstStyle/>
          <a:p>
            <a:pPr>
              <a:buNone/>
            </a:pPr>
            <a:endParaRPr lang="de-CH" b="1" dirty="0"/>
          </a:p>
          <a:p>
            <a:pPr>
              <a:buNone/>
            </a:pPr>
            <a:endParaRPr lang="de-CH" b="1" dirty="0"/>
          </a:p>
          <a:p>
            <a:pPr>
              <a:buNone/>
            </a:pPr>
            <a:endParaRPr lang="de-CH" dirty="0"/>
          </a:p>
          <a:p>
            <a:pPr>
              <a:buNone/>
            </a:pPr>
            <a:endParaRPr lang="de-CH" dirty="0"/>
          </a:p>
        </p:txBody>
      </p:sp>
      <p:pic>
        <p:nvPicPr>
          <p:cNvPr id="4" name="Grafik 3" descr="C:\Users\Mischa.WS0\AppData\Local\Microsoft\Windows\INetCacheContent.Word\Buch_IhrRechtaufRecht.jpg"/>
          <p:cNvPicPr/>
          <p:nvPr/>
        </p:nvPicPr>
        <p:blipFill>
          <a:blip r:embed="rId3">
            <a:extLst>
              <a:ext uri="{28A0092B-C50C-407E-A947-70E740481C1C}">
                <a14:useLocalDpi xmlns:a14="http://schemas.microsoft.com/office/drawing/2010/main" val="0"/>
              </a:ext>
            </a:extLst>
          </a:blip>
          <a:srcRect/>
          <a:stretch>
            <a:fillRect/>
          </a:stretch>
        </p:blipFill>
        <p:spPr bwMode="auto">
          <a:xfrm>
            <a:off x="2722640" y="1050416"/>
            <a:ext cx="3698720" cy="5114888"/>
          </a:xfrm>
          <a:prstGeom prst="rect">
            <a:avLst/>
          </a:prstGeom>
          <a:noFill/>
          <a:ln>
            <a:noFill/>
          </a:ln>
        </p:spPr>
      </p:pic>
    </p:spTree>
    <p:extLst>
      <p:ext uri="{BB962C8B-B14F-4D97-AF65-F5344CB8AC3E}">
        <p14:creationId xmlns:p14="http://schemas.microsoft.com/office/powerpoint/2010/main" val="165847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67544" y="548680"/>
            <a:ext cx="8208912" cy="1154832"/>
          </a:xfrm>
        </p:spPr>
        <p:txBody>
          <a:bodyPr/>
          <a:lstStyle/>
          <a:p>
            <a:r>
              <a:rPr lang="de-CH" b="1" dirty="0"/>
              <a:t> </a:t>
            </a:r>
            <a:r>
              <a:rPr lang="de-CH" sz="2600" b="1" dirty="0"/>
              <a:t>Der aktuelle Fall «die Vorsichtsmassnahmen»</a:t>
            </a:r>
            <a:endParaRPr lang="de-CH" sz="2600" dirty="0"/>
          </a:p>
        </p:txBody>
      </p:sp>
      <p:sp>
        <p:nvSpPr>
          <p:cNvPr id="26628" name="Rectangle 4"/>
          <p:cNvSpPr>
            <a:spLocks noGrp="1" noChangeArrowheads="1"/>
          </p:cNvSpPr>
          <p:nvPr>
            <p:ph type="body" idx="1"/>
          </p:nvPr>
        </p:nvSpPr>
        <p:spPr>
          <a:xfrm>
            <a:off x="611560" y="1916832"/>
            <a:ext cx="7996808" cy="4680520"/>
          </a:xfrm>
        </p:spPr>
        <p:txBody>
          <a:bodyPr>
            <a:normAutofit/>
          </a:bodyPr>
          <a:lstStyle/>
          <a:p>
            <a:pPr marL="0" indent="0">
              <a:buNone/>
            </a:pPr>
            <a:endParaRPr lang="de-CH" b="1" dirty="0"/>
          </a:p>
          <a:p>
            <a:pPr marL="0" indent="0">
              <a:buNone/>
            </a:pPr>
            <a:r>
              <a:rPr lang="de-CH" b="1" dirty="0"/>
              <a:t>Die Lehrerin ist Rettungsschwimmerin und -taucherin. Sie ging zuerst ins Wasser, prüfte die Wassertemperatur, versicherte sich, dass keine Strömung vorhanden war und sprang vom Sprungturm, um sich über die ausreichende Wassertiefe zu versichern. Gut gelaunt wateten darauf die Schüler unter Aufsicht der Lehrerin und des chinesischen Begleitlehrers ins Wasser. Plötzlich brach ungefähr 25 Meter vom Ufer entfernt vor dem Floss Unruhe aus. Dort ist es nicht ganz zwei Meter tief. «Die Kinder schrien zuerst auf Chinesisch. Als einer der Jugendlichen auf Deutsch um Hilfe rief, schwamm ich sofort los.»</a:t>
            </a:r>
            <a:endParaRPr lang="de-CH" sz="1200" dirty="0"/>
          </a:p>
          <a:p>
            <a:pPr marL="0" indent="0">
              <a:buNone/>
            </a:pPr>
            <a:endParaRPr lang="de-CH" sz="1200" dirty="0"/>
          </a:p>
          <a:p>
            <a:pPr marL="0" indent="0">
              <a:buNone/>
            </a:pPr>
            <a:r>
              <a:rPr lang="de-CH" sz="1400" b="1" dirty="0"/>
              <a:t>(Tagblatt 5. August 2017)</a:t>
            </a:r>
          </a:p>
        </p:txBody>
      </p:sp>
    </p:spTree>
    <p:extLst>
      <p:ext uri="{BB962C8B-B14F-4D97-AF65-F5344CB8AC3E}">
        <p14:creationId xmlns:p14="http://schemas.microsoft.com/office/powerpoint/2010/main" val="29460847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2276872"/>
            <a:ext cx="7704856" cy="369332"/>
          </a:xfrm>
          <a:prstGeom prst="rect">
            <a:avLst/>
          </a:prstGeom>
          <a:noFill/>
        </p:spPr>
        <p:txBody>
          <a:bodyPr wrap="square" rtlCol="0">
            <a:spAutoFit/>
          </a:bodyPr>
          <a:lstStyle/>
          <a:p>
            <a:r>
              <a:rPr lang="de-CH" dirty="0">
                <a:latin typeface="Century Gothic" pitchFamily="34" charset="0"/>
              </a:rPr>
              <a:t>  </a:t>
            </a:r>
          </a:p>
        </p:txBody>
      </p:sp>
      <p:pic>
        <p:nvPicPr>
          <p:cNvPr id="2050" name="Picture 2" descr="Fragezei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946" y="1530041"/>
            <a:ext cx="4204109" cy="413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3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57200" y="549275"/>
            <a:ext cx="8229600" cy="1143000"/>
          </a:xfrm>
          <a:gradFill rotWithShape="0"/>
        </p:spPr>
        <p:txBody>
          <a:bodyPr/>
          <a:lstStyle/>
          <a:p>
            <a:r>
              <a:rPr lang="de-CH" b="1" dirty="0"/>
              <a:t>Verantwortlichkeit</a:t>
            </a:r>
          </a:p>
        </p:txBody>
      </p:sp>
      <p:sp>
        <p:nvSpPr>
          <p:cNvPr id="4" name="Rechteck 3"/>
          <p:cNvSpPr/>
          <p:nvPr/>
        </p:nvSpPr>
        <p:spPr>
          <a:xfrm>
            <a:off x="469130" y="1845023"/>
            <a:ext cx="2303462"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b="1" dirty="0">
                <a:latin typeface="Century Gothic" pitchFamily="34" charset="0"/>
              </a:rPr>
              <a:t>Strafrechtliche</a:t>
            </a:r>
          </a:p>
        </p:txBody>
      </p:sp>
      <p:sp>
        <p:nvSpPr>
          <p:cNvPr id="5" name="Rechteck 4"/>
          <p:cNvSpPr/>
          <p:nvPr/>
        </p:nvSpPr>
        <p:spPr>
          <a:xfrm>
            <a:off x="3278186" y="1845519"/>
            <a:ext cx="2590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b="1" dirty="0">
                <a:latin typeface="Century Gothic" pitchFamily="34" charset="0"/>
              </a:rPr>
              <a:t>Vermögensrechtliche</a:t>
            </a:r>
          </a:p>
        </p:txBody>
      </p:sp>
      <p:sp>
        <p:nvSpPr>
          <p:cNvPr id="6" name="Rechteck 5"/>
          <p:cNvSpPr/>
          <p:nvPr/>
        </p:nvSpPr>
        <p:spPr>
          <a:xfrm>
            <a:off x="6230093" y="1845519"/>
            <a:ext cx="2447925"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b="1" dirty="0">
                <a:latin typeface="Century Gothic" pitchFamily="34" charset="0"/>
              </a:rPr>
              <a:t>Disziplinarische</a:t>
            </a:r>
          </a:p>
        </p:txBody>
      </p:sp>
      <p:sp>
        <p:nvSpPr>
          <p:cNvPr id="8" name="Rechteck 7"/>
          <p:cNvSpPr/>
          <p:nvPr/>
        </p:nvSpPr>
        <p:spPr>
          <a:xfrm>
            <a:off x="467544" y="2637184"/>
            <a:ext cx="2303462" cy="1368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sz="1600" b="1" dirty="0">
                <a:solidFill>
                  <a:schemeClr val="tx1"/>
                </a:solidFill>
                <a:latin typeface="Century Gothic" pitchFamily="34" charset="0"/>
              </a:rPr>
              <a:t>Eröffnung eines Strafverfahrens</a:t>
            </a:r>
          </a:p>
          <a:p>
            <a:pPr fontAlgn="auto">
              <a:lnSpc>
                <a:spcPct val="150000"/>
              </a:lnSpc>
              <a:spcBef>
                <a:spcPts val="0"/>
              </a:spcBef>
              <a:spcAft>
                <a:spcPts val="0"/>
              </a:spcAft>
              <a:defRPr/>
            </a:pPr>
            <a:r>
              <a:rPr lang="de-CH" sz="1600" b="1" dirty="0" err="1">
                <a:solidFill>
                  <a:schemeClr val="tx1"/>
                </a:solidFill>
                <a:latin typeface="Century Gothic" pitchFamily="34" charset="0"/>
              </a:rPr>
              <a:t>z.B</a:t>
            </a:r>
            <a:r>
              <a:rPr lang="de-CH" sz="1600" b="1" dirty="0">
                <a:solidFill>
                  <a:schemeClr val="tx1"/>
                </a:solidFill>
                <a:latin typeface="Century Gothic" pitchFamily="34" charset="0"/>
              </a:rPr>
              <a:t>. Körperverletzung</a:t>
            </a:r>
          </a:p>
          <a:p>
            <a:pPr fontAlgn="auto">
              <a:spcBef>
                <a:spcPts val="0"/>
              </a:spcBef>
              <a:spcAft>
                <a:spcPts val="0"/>
              </a:spcAft>
              <a:defRPr/>
            </a:pPr>
            <a:r>
              <a:rPr lang="de-CH" sz="1600" b="1" dirty="0">
                <a:solidFill>
                  <a:schemeClr val="tx1"/>
                </a:solidFill>
                <a:latin typeface="Century Gothic" pitchFamily="34" charset="0"/>
              </a:rPr>
              <a:t>- Art. 122/123 StGB</a:t>
            </a:r>
          </a:p>
        </p:txBody>
      </p:sp>
      <p:sp>
        <p:nvSpPr>
          <p:cNvPr id="9" name="Rechteck 8"/>
          <p:cNvSpPr/>
          <p:nvPr/>
        </p:nvSpPr>
        <p:spPr>
          <a:xfrm>
            <a:off x="3276600" y="2637680"/>
            <a:ext cx="2590800" cy="1368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sz="1600" b="1" dirty="0">
                <a:solidFill>
                  <a:schemeClr val="tx1"/>
                </a:solidFill>
                <a:latin typeface="Century Gothic" pitchFamily="34" charset="0"/>
              </a:rPr>
              <a:t>Schäden, die durch amtliche Tätigkeit widerrechtlich verursacht wurden</a:t>
            </a:r>
          </a:p>
        </p:txBody>
      </p:sp>
      <p:sp>
        <p:nvSpPr>
          <p:cNvPr id="10" name="Rechteck 9"/>
          <p:cNvSpPr/>
          <p:nvPr/>
        </p:nvSpPr>
        <p:spPr>
          <a:xfrm>
            <a:off x="6227763" y="2637680"/>
            <a:ext cx="2447925" cy="10080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sz="1600" b="1" dirty="0">
                <a:solidFill>
                  <a:schemeClr val="tx1"/>
                </a:solidFill>
                <a:latin typeface="Century Gothic" pitchFamily="34" charset="0"/>
              </a:rPr>
              <a:t>schuldhafte Verletzung der Amts- oder Dienstpflicht</a:t>
            </a:r>
          </a:p>
        </p:txBody>
      </p:sp>
      <p:grpSp>
        <p:nvGrpSpPr>
          <p:cNvPr id="65545" name="Gruppieren 13"/>
          <p:cNvGrpSpPr>
            <a:grpSpLocks/>
          </p:cNvGrpSpPr>
          <p:nvPr/>
        </p:nvGrpSpPr>
        <p:grpSpPr bwMode="auto">
          <a:xfrm>
            <a:off x="468313" y="4509343"/>
            <a:ext cx="2303462" cy="1368425"/>
            <a:chOff x="467544" y="4437112"/>
            <a:chExt cx="2304256" cy="1368152"/>
          </a:xfrm>
        </p:grpSpPr>
        <p:sp>
          <p:nvSpPr>
            <p:cNvPr id="12" name="Rechteck 11"/>
            <p:cNvSpPr/>
            <p:nvPr/>
          </p:nvSpPr>
          <p:spPr>
            <a:xfrm>
              <a:off x="467544" y="4868826"/>
              <a:ext cx="2304256" cy="9364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sz="1600" b="1" dirty="0">
                  <a:solidFill>
                    <a:schemeClr val="tx1"/>
                  </a:solidFill>
                  <a:latin typeface="Century Gothic" pitchFamily="34" charset="0"/>
                </a:rPr>
                <a:t>Wiedergutmachung durch Sühne (Strafe)</a:t>
              </a:r>
            </a:p>
          </p:txBody>
        </p:sp>
        <p:sp>
          <p:nvSpPr>
            <p:cNvPr id="13" name="Rechteck 12"/>
            <p:cNvSpPr/>
            <p:nvPr/>
          </p:nvSpPr>
          <p:spPr>
            <a:xfrm>
              <a:off x="467544" y="4437112"/>
              <a:ext cx="2304256" cy="431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b="1" dirty="0">
                  <a:latin typeface="Century Gothic" pitchFamily="34" charset="0"/>
                </a:rPr>
                <a:t>Ziel:</a:t>
              </a:r>
            </a:p>
          </p:txBody>
        </p:sp>
      </p:grpSp>
      <p:grpSp>
        <p:nvGrpSpPr>
          <p:cNvPr id="65546" name="Gruppieren 14"/>
          <p:cNvGrpSpPr>
            <a:grpSpLocks/>
          </p:cNvGrpSpPr>
          <p:nvPr/>
        </p:nvGrpSpPr>
        <p:grpSpPr bwMode="auto">
          <a:xfrm>
            <a:off x="3276600" y="4509343"/>
            <a:ext cx="2590800" cy="1614487"/>
            <a:chOff x="467544" y="4437113"/>
            <a:chExt cx="2304256" cy="1278140"/>
          </a:xfrm>
        </p:grpSpPr>
        <p:sp>
          <p:nvSpPr>
            <p:cNvPr id="16" name="Rechteck 15"/>
            <p:cNvSpPr/>
            <p:nvPr/>
          </p:nvSpPr>
          <p:spPr>
            <a:xfrm>
              <a:off x="467544" y="4778956"/>
              <a:ext cx="2304256" cy="9362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CH" sz="1600" b="1" dirty="0">
                  <a:solidFill>
                    <a:schemeClr val="tx1"/>
                  </a:solidFill>
                  <a:latin typeface="Century Gothic" pitchFamily="34" charset="0"/>
                </a:rPr>
                <a:t>Wiedergutmachung des Schadens und Leistung von Genugtuung durch Staat</a:t>
              </a:r>
            </a:p>
          </p:txBody>
        </p:sp>
        <p:sp>
          <p:nvSpPr>
            <p:cNvPr id="17" name="Rechteck 16"/>
            <p:cNvSpPr/>
            <p:nvPr/>
          </p:nvSpPr>
          <p:spPr>
            <a:xfrm>
              <a:off x="467544" y="4437113"/>
              <a:ext cx="2304256" cy="341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b="1" dirty="0">
                  <a:latin typeface="Century Gothic" pitchFamily="34" charset="0"/>
                </a:rPr>
                <a:t>Ziel:</a:t>
              </a:r>
            </a:p>
          </p:txBody>
        </p:sp>
      </p:grpSp>
      <p:grpSp>
        <p:nvGrpSpPr>
          <p:cNvPr id="65547" name="Gruppieren 17"/>
          <p:cNvGrpSpPr>
            <a:grpSpLocks/>
          </p:cNvGrpSpPr>
          <p:nvPr/>
        </p:nvGrpSpPr>
        <p:grpSpPr bwMode="auto">
          <a:xfrm>
            <a:off x="6227763" y="4509343"/>
            <a:ext cx="2447925" cy="2232025"/>
            <a:chOff x="467544" y="4437112"/>
            <a:chExt cx="2304256" cy="2016224"/>
          </a:xfrm>
        </p:grpSpPr>
        <p:sp>
          <p:nvSpPr>
            <p:cNvPr id="19" name="Rechteck 18"/>
            <p:cNvSpPr/>
            <p:nvPr/>
          </p:nvSpPr>
          <p:spPr>
            <a:xfrm>
              <a:off x="467544" y="4868750"/>
              <a:ext cx="2304256" cy="158458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1938" indent="-261938" fontAlgn="auto">
                <a:spcBef>
                  <a:spcPts val="0"/>
                </a:spcBef>
                <a:spcAft>
                  <a:spcPts val="0"/>
                </a:spcAft>
                <a:buClr>
                  <a:srgbClr val="006699"/>
                </a:buClr>
                <a:buFont typeface="Wingdings" pitchFamily="2" charset="2"/>
                <a:buChar char="Ø"/>
                <a:defRPr/>
              </a:pPr>
              <a:r>
                <a:rPr lang="de-CH" sz="1600" b="1" dirty="0">
                  <a:solidFill>
                    <a:schemeClr val="tx1"/>
                  </a:solidFill>
                  <a:latin typeface="Century Gothic" pitchFamily="34" charset="0"/>
                </a:rPr>
                <a:t>ordnungsgemässer Gang der Verwaltung sichern</a:t>
              </a:r>
            </a:p>
            <a:p>
              <a:pPr marL="261938" indent="-261938" fontAlgn="auto">
                <a:spcBef>
                  <a:spcPts val="0"/>
                </a:spcBef>
                <a:spcAft>
                  <a:spcPts val="0"/>
                </a:spcAft>
                <a:buClr>
                  <a:srgbClr val="006699"/>
                </a:buClr>
                <a:buFont typeface="Wingdings" pitchFamily="2" charset="2"/>
                <a:buChar char="Ø"/>
                <a:defRPr/>
              </a:pPr>
              <a:r>
                <a:rPr lang="de-CH" sz="1600" b="1" dirty="0">
                  <a:solidFill>
                    <a:schemeClr val="tx1"/>
                  </a:solidFill>
                  <a:latin typeface="Century Gothic" pitchFamily="34" charset="0"/>
                </a:rPr>
                <a:t>Vertrauen in das Staatspersonal erhalten</a:t>
              </a:r>
            </a:p>
          </p:txBody>
        </p:sp>
        <p:sp>
          <p:nvSpPr>
            <p:cNvPr id="20" name="Rechteck 19"/>
            <p:cNvSpPr/>
            <p:nvPr/>
          </p:nvSpPr>
          <p:spPr>
            <a:xfrm>
              <a:off x="467544" y="4437112"/>
              <a:ext cx="2304256" cy="431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CH" b="1" dirty="0">
                  <a:latin typeface="Century Gothic" pitchFamily="34" charset="0"/>
                </a:rPr>
                <a:t>Ziel:</a:t>
              </a:r>
            </a:p>
          </p:txBody>
        </p:sp>
      </p:grpSp>
      <p:cxnSp>
        <p:nvCxnSpPr>
          <p:cNvPr id="22" name="Gerade Verbindung mit Pfeil 21"/>
          <p:cNvCxnSpPr>
            <a:stCxn id="4" idx="2"/>
            <a:endCxn id="8" idx="0"/>
          </p:cNvCxnSpPr>
          <p:nvPr/>
        </p:nvCxnSpPr>
        <p:spPr>
          <a:xfrm flipH="1">
            <a:off x="1619275" y="2276823"/>
            <a:ext cx="1586" cy="36036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8" idx="2"/>
            <a:endCxn id="13" idx="0"/>
          </p:cNvCxnSpPr>
          <p:nvPr/>
        </p:nvCxnSpPr>
        <p:spPr>
          <a:xfrm>
            <a:off x="1619275" y="4005609"/>
            <a:ext cx="769" cy="50373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5" idx="2"/>
          </p:cNvCxnSpPr>
          <p:nvPr/>
        </p:nvCxnSpPr>
        <p:spPr>
          <a:xfrm rot="5400000">
            <a:off x="4393406" y="2455912"/>
            <a:ext cx="360362" cy="317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9" idx="2"/>
            <a:endCxn id="17" idx="0"/>
          </p:cNvCxnSpPr>
          <p:nvPr/>
        </p:nvCxnSpPr>
        <p:spPr>
          <a:xfrm rot="5400000">
            <a:off x="4320381" y="4257724"/>
            <a:ext cx="504825"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stCxn id="6" idx="2"/>
          </p:cNvCxnSpPr>
          <p:nvPr/>
        </p:nvCxnSpPr>
        <p:spPr>
          <a:xfrm rot="5400000">
            <a:off x="7274668" y="2456706"/>
            <a:ext cx="360362"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a:stCxn id="10" idx="2"/>
            <a:endCxn id="20" idx="0"/>
          </p:cNvCxnSpPr>
          <p:nvPr/>
        </p:nvCxnSpPr>
        <p:spPr>
          <a:xfrm rot="5400000">
            <a:off x="7019925" y="4077543"/>
            <a:ext cx="865187"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43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Rechtsgrundlagen: kantonales Verantwortlichkeitsgesetz (VG)</a:t>
            </a:r>
          </a:p>
        </p:txBody>
      </p:sp>
      <p:sp>
        <p:nvSpPr>
          <p:cNvPr id="3" name="Inhaltsplatzhalter 2"/>
          <p:cNvSpPr>
            <a:spLocks noGrp="1"/>
          </p:cNvSpPr>
          <p:nvPr>
            <p:ph idx="1"/>
          </p:nvPr>
        </p:nvSpPr>
        <p:spPr>
          <a:xfrm>
            <a:off x="457200" y="2027981"/>
            <a:ext cx="8229600" cy="4281339"/>
          </a:xfrm>
        </p:spPr>
        <p:txBody>
          <a:bodyPr>
            <a:normAutofit/>
          </a:bodyPr>
          <a:lstStyle/>
          <a:p>
            <a:pPr>
              <a:buNone/>
            </a:pPr>
            <a:endParaRPr lang="de-CH" dirty="0"/>
          </a:p>
          <a:p>
            <a:pPr>
              <a:buNone/>
            </a:pPr>
            <a:r>
              <a:rPr lang="de-CH" b="1" dirty="0"/>
              <a:t>§ 1</a:t>
            </a:r>
            <a:r>
              <a:rPr lang="de-CH" dirty="0"/>
              <a:t> </a:t>
            </a:r>
            <a:r>
              <a:rPr lang="de-CH" b="1" dirty="0"/>
              <a:t>Geltungsbereich</a:t>
            </a:r>
            <a:endParaRPr lang="de-CH" dirty="0"/>
          </a:p>
          <a:p>
            <a:pPr marL="0" indent="0">
              <a:buNone/>
            </a:pPr>
            <a:r>
              <a:rPr lang="de-CH" b="1" dirty="0"/>
              <a:t>Den Bestimmungen dieses Gesetzes unterstehen der Staat, die Gemeinden, die Organisationen des kantonalen öffentlichen Rechtes mit eigener Rechtspersönlichkeit und die Personen, die mit öffentlichen Aufgaben dieser Gemeinwesen betraut sind, seien sie Behördenmitglieder, Mitarbeitende, seien sie vollamtlich, nebenamtlich, ständig oder vorübergehend tätig.</a:t>
            </a:r>
          </a:p>
          <a:p>
            <a:pPr marL="0" indent="0">
              <a:buNone/>
            </a:pPr>
            <a:endParaRPr lang="de-CH" b="1" dirty="0"/>
          </a:p>
        </p:txBody>
      </p:sp>
    </p:spTree>
    <p:extLst>
      <p:ext uri="{BB962C8B-B14F-4D97-AF65-F5344CB8AC3E}">
        <p14:creationId xmlns:p14="http://schemas.microsoft.com/office/powerpoint/2010/main" val="4183395270"/>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3733</Words>
  <Application>Microsoft Office PowerPoint</Application>
  <PresentationFormat>Bildschirmpräsentation (4:3)</PresentationFormat>
  <Paragraphs>659</Paragraphs>
  <Slides>70</Slides>
  <Notes>70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70</vt:i4>
      </vt:variant>
    </vt:vector>
  </HeadingPairs>
  <TitlesOfParts>
    <vt:vector size="76" baseType="lpstr">
      <vt:lpstr>Arial</vt:lpstr>
      <vt:lpstr>Calibri</vt:lpstr>
      <vt:lpstr>Century Gothic</vt:lpstr>
      <vt:lpstr>Times New Roman</vt:lpstr>
      <vt:lpstr>Wingdings</vt:lpstr>
      <vt:lpstr>Larissa-Design</vt:lpstr>
      <vt:lpstr>Vereinstagung TKMS</vt:lpstr>
      <vt:lpstr>PowerPoint-Präsentation</vt:lpstr>
      <vt:lpstr>Themen</vt:lpstr>
      <vt:lpstr> Der aktuelle Fall «Wir bangten, ob er es schafft»</vt:lpstr>
      <vt:lpstr> Der aktuelle Fall «Wir bangten, ob er es schafft»</vt:lpstr>
      <vt:lpstr>Garantenstellung – Obhutspflicht</vt:lpstr>
      <vt:lpstr> Der aktuelle Fall «die Vorsichtsmassnahmen»</vt:lpstr>
      <vt:lpstr>Verantwortlichkeit</vt:lpstr>
      <vt:lpstr>Rechtsgrundlagen: kantonales Verantwortlichkeitsgesetz (VG)</vt:lpstr>
      <vt:lpstr>Rechtsgrundlagen: kantonales Verantwortlichkeitsgesetz (VG)</vt:lpstr>
      <vt:lpstr>Voraussetzung der Verantwortlichkeit  des Kantons</vt:lpstr>
      <vt:lpstr>Vermögensrechtliche Haftung = Kausalhaftung</vt:lpstr>
      <vt:lpstr>PowerPoint-Präsentation</vt:lpstr>
      <vt:lpstr> Der aktuelle Fall «die Abklärungen»</vt:lpstr>
      <vt:lpstr> «die Lawine – Fall 1»</vt:lpstr>
      <vt:lpstr>«die Lawine – Fall 1»</vt:lpstr>
      <vt:lpstr>Rechtsgrundlagen: kantonales Verantwortlichkeitsgesetz (VG)</vt:lpstr>
      <vt:lpstr>Rückgriff / Regress auf Lehrpersonen</vt:lpstr>
      <vt:lpstr> «die Lawine – Fall 2»</vt:lpstr>
      <vt:lpstr>«die Lawine – Fall 2»</vt:lpstr>
      <vt:lpstr>Arten von Risiken</vt:lpstr>
      <vt:lpstr>Das erlaubte Risiko</vt:lpstr>
      <vt:lpstr>Planung von Aktivitäten</vt:lpstr>
      <vt:lpstr> «die Lawine – Fall 3»</vt:lpstr>
      <vt:lpstr>«die Lawine – Fall 3»</vt:lpstr>
      <vt:lpstr>Urteilsfähigkeit von Kindern und Jugendlichen</vt:lpstr>
      <vt:lpstr>Urteilsfähigkeit von Kindern und Jugendlichen</vt:lpstr>
      <vt:lpstr>Schadenhaftung Schülerinnen und Schüler</vt:lpstr>
      <vt:lpstr>Eigenverantwortung versus kurze Leine</vt:lpstr>
      <vt:lpstr>Eigenverantwortung versus kurzer Leine</vt:lpstr>
      <vt:lpstr>Volljährigkeit – was ändert</vt:lpstr>
      <vt:lpstr> wichtige Rechte von Jugendlichen</vt:lpstr>
      <vt:lpstr>Volljährigkeit – was ändert  sich nicht</vt:lpstr>
      <vt:lpstr>Die Exkursion</vt:lpstr>
      <vt:lpstr>Urteilsfähigkeit von Kindern und Jugendlichen</vt:lpstr>
      <vt:lpstr>PowerPoint-Präsentation</vt:lpstr>
      <vt:lpstr>virtuelle Welten</vt:lpstr>
      <vt:lpstr>Wanna Cry 28. Mai 2017</vt:lpstr>
      <vt:lpstr>Facebook-Like Urteil, 29. Mai 2017</vt:lpstr>
      <vt:lpstr>virtuelles Recht?</vt:lpstr>
      <vt:lpstr>WorldWideWeb – worldwide problems «Dotcom hoffte auf Gnade»</vt:lpstr>
      <vt:lpstr>Illegale Downloads</vt:lpstr>
      <vt:lpstr>Urheberrechtsgesetz</vt:lpstr>
      <vt:lpstr>geschützte Werke – geistiges Eigentum</vt:lpstr>
      <vt:lpstr>Grundsatz und Ausnahmen</vt:lpstr>
      <vt:lpstr>Verwendung zum Eigengebrauch</vt:lpstr>
      <vt:lpstr>nach Werk</vt:lpstr>
      <vt:lpstr>nach Werk</vt:lpstr>
      <vt:lpstr>nach Werk</vt:lpstr>
      <vt:lpstr>Ghostwriter</vt:lpstr>
      <vt:lpstr>PowerPoint-Präsentation</vt:lpstr>
      <vt:lpstr>Unterlassung der Quellenangaben Art. 68 URG</vt:lpstr>
      <vt:lpstr>Urheberrechtsverletzung Art. 67 URG</vt:lpstr>
      <vt:lpstr>Urheberrechtsverletzung Art. 67 URG</vt:lpstr>
      <vt:lpstr>Frage aus der Praxis</vt:lpstr>
      <vt:lpstr>Frage aus der Praxis</vt:lpstr>
      <vt:lpstr>Open Educational Ressources (OER)</vt:lpstr>
      <vt:lpstr>OER haben offene Lizenzen (CC-BY-SA)</vt:lpstr>
      <vt:lpstr>Beispiel CC auf lehrer-online.de</vt:lpstr>
      <vt:lpstr>Der klassische Schulpranger</vt:lpstr>
      <vt:lpstr>Der digitale Pranger</vt:lpstr>
      <vt:lpstr>«Cybermobbing»</vt:lpstr>
      <vt:lpstr>Cyberbullying</vt:lpstr>
      <vt:lpstr>Schule / Strafrecht</vt:lpstr>
      <vt:lpstr>PowerPoint-Präsentation</vt:lpstr>
      <vt:lpstr>PowerPoint-Präsentation</vt:lpstr>
      <vt:lpstr>KOBIK</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Schulrecht – Alltagsfragen</dc:title>
  <dc:creator>Besitzer</dc:creator>
  <cp:lastModifiedBy>Elisabeth Scherrer</cp:lastModifiedBy>
  <cp:revision>679</cp:revision>
  <cp:lastPrinted>2016-01-24T12:47:18Z</cp:lastPrinted>
  <dcterms:created xsi:type="dcterms:W3CDTF">2010-08-30T13:09:18Z</dcterms:created>
  <dcterms:modified xsi:type="dcterms:W3CDTF">2017-12-05T14:27:52Z</dcterms:modified>
</cp:coreProperties>
</file>